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5" r:id="rId1"/>
  </p:sldMasterIdLst>
  <p:sldIdLst>
    <p:sldId id="256" r:id="rId2"/>
    <p:sldId id="274" r:id="rId3"/>
    <p:sldId id="258" r:id="rId4"/>
    <p:sldId id="259" r:id="rId5"/>
    <p:sldId id="257" r:id="rId6"/>
    <p:sldId id="260" r:id="rId7"/>
    <p:sldId id="261" r:id="rId8"/>
    <p:sldId id="263" r:id="rId9"/>
    <p:sldId id="264" r:id="rId10"/>
    <p:sldId id="265" r:id="rId11"/>
    <p:sldId id="272" r:id="rId12"/>
    <p:sldId id="267" r:id="rId13"/>
    <p:sldId id="266" r:id="rId14"/>
    <p:sldId id="268" r:id="rId15"/>
    <p:sldId id="269" r:id="rId16"/>
    <p:sldId id="270" r:id="rId17"/>
    <p:sldId id="271" r:id="rId18"/>
    <p:sldId id="273"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875"/>
    <p:restoredTop sz="94366"/>
  </p:normalViewPr>
  <p:slideViewPr>
    <p:cSldViewPr>
      <p:cViewPr varScale="1">
        <p:scale>
          <a:sx n="116" d="100"/>
          <a:sy n="116" d="100"/>
        </p:scale>
        <p:origin x="816" y="192"/>
      </p:cViewPr>
      <p:guideLst>
        <p:guide orient="horz" pos="2160"/>
        <p:guide pos="2880"/>
      </p:guideLst>
    </p:cSldViewPr>
  </p:slideViewPr>
  <p:notesTextViewPr>
    <p:cViewPr>
      <p:scale>
        <a:sx n="100" d="100"/>
        <a:sy n="100" d="100"/>
      </p:scale>
      <p:origin x="0" y="0"/>
    </p:cViewPr>
  </p:notesTextViewPr>
  <p:sorterViewPr>
    <p:cViewPr>
      <p:scale>
        <a:sx n="1" d="1"/>
        <a:sy n="1" d="1"/>
      </p:scale>
      <p:origin x="0" y="82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85A2D50B-D6B7-40C3-9C63-F57BD3C3B18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2F5F43C9-E389-475F-9564-D7CA58ED6676}">
      <dgm:prSet/>
      <dgm:spPr/>
      <dgm:t>
        <a:bodyPr/>
        <a:lstStyle/>
        <a:p>
          <a:r>
            <a:rPr lang="en-US"/>
            <a:t>What was the most interesting question posed (asked) by an outer circle participant?</a:t>
          </a:r>
        </a:p>
      </dgm:t>
    </dgm:pt>
    <dgm:pt modelId="{B4AAD64D-2AEA-4C1B-8F0B-7660D38A79A4}" type="parTrans" cxnId="{CC3780AF-640E-4127-8F17-3A32B366B704}">
      <dgm:prSet/>
      <dgm:spPr/>
      <dgm:t>
        <a:bodyPr/>
        <a:lstStyle/>
        <a:p>
          <a:endParaRPr lang="en-US"/>
        </a:p>
      </dgm:t>
    </dgm:pt>
    <dgm:pt modelId="{7B126392-89E8-46D2-9E88-3ED3F7A649A0}" type="sibTrans" cxnId="{CC3780AF-640E-4127-8F17-3A32B366B704}">
      <dgm:prSet/>
      <dgm:spPr/>
      <dgm:t>
        <a:bodyPr/>
        <a:lstStyle/>
        <a:p>
          <a:endParaRPr lang="en-US"/>
        </a:p>
      </dgm:t>
    </dgm:pt>
    <dgm:pt modelId="{EB34BAC5-F3A1-458C-863D-07CA00602532}">
      <dgm:prSet/>
      <dgm:spPr/>
      <dgm:t>
        <a:bodyPr/>
        <a:lstStyle/>
        <a:p>
          <a:r>
            <a:rPr lang="en-US"/>
            <a:t>What was the most profound (intelligent) statement made by an inner circle participant?</a:t>
          </a:r>
        </a:p>
      </dgm:t>
    </dgm:pt>
    <dgm:pt modelId="{A7AFAC9C-BB93-4052-A4AC-C42EA739CCC4}" type="parTrans" cxnId="{176962C5-B208-462B-9295-982418FBBB9B}">
      <dgm:prSet/>
      <dgm:spPr/>
      <dgm:t>
        <a:bodyPr/>
        <a:lstStyle/>
        <a:p>
          <a:endParaRPr lang="en-US"/>
        </a:p>
      </dgm:t>
    </dgm:pt>
    <dgm:pt modelId="{25061A29-98A2-40B9-A7D8-683836BCD8DD}" type="sibTrans" cxnId="{176962C5-B208-462B-9295-982418FBBB9B}">
      <dgm:prSet/>
      <dgm:spPr/>
      <dgm:t>
        <a:bodyPr/>
        <a:lstStyle/>
        <a:p>
          <a:endParaRPr lang="en-US"/>
        </a:p>
      </dgm:t>
    </dgm:pt>
    <dgm:pt modelId="{E801BC23-94E9-474B-A8E2-84C6DB1A4CCC}">
      <dgm:prSet/>
      <dgm:spPr/>
      <dgm:t>
        <a:bodyPr/>
        <a:lstStyle/>
        <a:p>
          <a:r>
            <a:rPr lang="en-US"/>
            <a:t>What new enlightenment (understanding) did you gain </a:t>
          </a:r>
          <a:r>
            <a:rPr lang="en-US" b="1"/>
            <a:t>about the book</a:t>
          </a:r>
          <a:r>
            <a:rPr lang="en-US"/>
            <a:t> as a result of today</a:t>
          </a:r>
          <a:r>
            <a:rPr lang="ja-JP"/>
            <a:t>’</a:t>
          </a:r>
          <a:r>
            <a:rPr lang="en-US"/>
            <a:t>s discussion?</a:t>
          </a:r>
        </a:p>
      </dgm:t>
    </dgm:pt>
    <dgm:pt modelId="{A0DDBFE5-A4B2-4378-80CA-D9E1DB101DCE}" type="parTrans" cxnId="{E544B7DE-CE28-4DC8-8037-42979524033F}">
      <dgm:prSet/>
      <dgm:spPr/>
      <dgm:t>
        <a:bodyPr/>
        <a:lstStyle/>
        <a:p>
          <a:endParaRPr lang="en-US"/>
        </a:p>
      </dgm:t>
    </dgm:pt>
    <dgm:pt modelId="{CF97EE9F-923F-4BDA-BE71-4D178A0AC30D}" type="sibTrans" cxnId="{E544B7DE-CE28-4DC8-8037-42979524033F}">
      <dgm:prSet/>
      <dgm:spPr/>
      <dgm:t>
        <a:bodyPr/>
        <a:lstStyle/>
        <a:p>
          <a:endParaRPr lang="en-US"/>
        </a:p>
      </dgm:t>
    </dgm:pt>
    <dgm:pt modelId="{C309BA7E-F08D-4CD7-A8FD-57ACE3A4D88F}">
      <dgm:prSet/>
      <dgm:spPr/>
      <dgm:t>
        <a:bodyPr/>
        <a:lstStyle/>
        <a:p>
          <a:r>
            <a:rPr lang="en-US"/>
            <a:t>What statement(s) would you have added to the discussion if you had been part of the inner circle?</a:t>
          </a:r>
        </a:p>
      </dgm:t>
    </dgm:pt>
    <dgm:pt modelId="{461044D2-3310-4586-A454-8109C5E09972}" type="parTrans" cxnId="{D5F51E21-7C10-4FC5-B17A-1E762DDE43A9}">
      <dgm:prSet/>
      <dgm:spPr/>
      <dgm:t>
        <a:bodyPr/>
        <a:lstStyle/>
        <a:p>
          <a:endParaRPr lang="en-US"/>
        </a:p>
      </dgm:t>
    </dgm:pt>
    <dgm:pt modelId="{854B5863-EE06-4586-9E54-1549735BF802}" type="sibTrans" cxnId="{D5F51E21-7C10-4FC5-B17A-1E762DDE43A9}">
      <dgm:prSet/>
      <dgm:spPr/>
      <dgm:t>
        <a:bodyPr/>
        <a:lstStyle/>
        <a:p>
          <a:endParaRPr lang="en-US"/>
        </a:p>
      </dgm:t>
    </dgm:pt>
    <dgm:pt modelId="{58398435-40EE-4E4B-9DCD-1C1878337934}" type="pres">
      <dgm:prSet presAssocID="{85A2D50B-D6B7-40C3-9C63-F57BD3C3B182}" presName="root" presStyleCnt="0">
        <dgm:presLayoutVars>
          <dgm:dir/>
          <dgm:resizeHandles val="exact"/>
        </dgm:presLayoutVars>
      </dgm:prSet>
      <dgm:spPr/>
    </dgm:pt>
    <dgm:pt modelId="{24E5BF55-F739-4341-A6C2-B1A9AB01B558}" type="pres">
      <dgm:prSet presAssocID="{2F5F43C9-E389-475F-9564-D7CA58ED6676}" presName="compNode" presStyleCnt="0"/>
      <dgm:spPr/>
    </dgm:pt>
    <dgm:pt modelId="{D45981CB-1258-4009-B971-AC97AEEE76D4}" type="pres">
      <dgm:prSet presAssocID="{2F5F43C9-E389-475F-9564-D7CA58ED6676}" presName="bgRect" presStyleLbl="bgShp" presStyleIdx="0" presStyleCnt="4"/>
      <dgm:spPr/>
    </dgm:pt>
    <dgm:pt modelId="{BFC795EC-F8CC-4EF2-A8F6-5988BD477160}" type="pres">
      <dgm:prSet presAssocID="{2F5F43C9-E389-475F-9564-D7CA58ED667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 mark"/>
        </a:ext>
      </dgm:extLst>
    </dgm:pt>
    <dgm:pt modelId="{901A79AC-3A90-4D1C-97D5-03C08FA10C00}" type="pres">
      <dgm:prSet presAssocID="{2F5F43C9-E389-475F-9564-D7CA58ED6676}" presName="spaceRect" presStyleCnt="0"/>
      <dgm:spPr/>
    </dgm:pt>
    <dgm:pt modelId="{48E9338A-3828-4255-B000-A29595899AF4}" type="pres">
      <dgm:prSet presAssocID="{2F5F43C9-E389-475F-9564-D7CA58ED6676}" presName="parTx" presStyleLbl="revTx" presStyleIdx="0" presStyleCnt="4">
        <dgm:presLayoutVars>
          <dgm:chMax val="0"/>
          <dgm:chPref val="0"/>
        </dgm:presLayoutVars>
      </dgm:prSet>
      <dgm:spPr/>
    </dgm:pt>
    <dgm:pt modelId="{AB8A908B-5FA6-4BE8-A158-139EC8F426D9}" type="pres">
      <dgm:prSet presAssocID="{7B126392-89E8-46D2-9E88-3ED3F7A649A0}" presName="sibTrans" presStyleCnt="0"/>
      <dgm:spPr/>
    </dgm:pt>
    <dgm:pt modelId="{37DF9209-FDEC-48D2-B299-11A7F5451664}" type="pres">
      <dgm:prSet presAssocID="{EB34BAC5-F3A1-458C-863D-07CA00602532}" presName="compNode" presStyleCnt="0"/>
      <dgm:spPr/>
    </dgm:pt>
    <dgm:pt modelId="{F955D7EC-EFE7-45B0-AAE0-30E426F949ED}" type="pres">
      <dgm:prSet presAssocID="{EB34BAC5-F3A1-458C-863D-07CA00602532}" presName="bgRect" presStyleLbl="bgShp" presStyleIdx="1" presStyleCnt="4"/>
      <dgm:spPr/>
    </dgm:pt>
    <dgm:pt modelId="{9E7C81A5-6218-44D3-B9E9-2FFEB793EB01}" type="pres">
      <dgm:prSet presAssocID="{EB34BAC5-F3A1-458C-863D-07CA0060253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in in head"/>
        </a:ext>
      </dgm:extLst>
    </dgm:pt>
    <dgm:pt modelId="{5C3F5B49-123F-42D8-BE38-568581A47824}" type="pres">
      <dgm:prSet presAssocID="{EB34BAC5-F3A1-458C-863D-07CA00602532}" presName="spaceRect" presStyleCnt="0"/>
      <dgm:spPr/>
    </dgm:pt>
    <dgm:pt modelId="{078043BE-E5A8-4E11-9C4A-8E122387A853}" type="pres">
      <dgm:prSet presAssocID="{EB34BAC5-F3A1-458C-863D-07CA00602532}" presName="parTx" presStyleLbl="revTx" presStyleIdx="1" presStyleCnt="4">
        <dgm:presLayoutVars>
          <dgm:chMax val="0"/>
          <dgm:chPref val="0"/>
        </dgm:presLayoutVars>
      </dgm:prSet>
      <dgm:spPr/>
    </dgm:pt>
    <dgm:pt modelId="{D4E6E7A4-FED0-42B1-87DD-D6A6C21E139B}" type="pres">
      <dgm:prSet presAssocID="{25061A29-98A2-40B9-A7D8-683836BCD8DD}" presName="sibTrans" presStyleCnt="0"/>
      <dgm:spPr/>
    </dgm:pt>
    <dgm:pt modelId="{AC33BF05-A1FE-4C8B-8E50-024EB09AA939}" type="pres">
      <dgm:prSet presAssocID="{E801BC23-94E9-474B-A8E2-84C6DB1A4CCC}" presName="compNode" presStyleCnt="0"/>
      <dgm:spPr/>
    </dgm:pt>
    <dgm:pt modelId="{85401EE6-E2CA-4BB4-A081-B6F6894E4070}" type="pres">
      <dgm:prSet presAssocID="{E801BC23-94E9-474B-A8E2-84C6DB1A4CCC}" presName="bgRect" presStyleLbl="bgShp" presStyleIdx="2" presStyleCnt="4"/>
      <dgm:spPr/>
    </dgm:pt>
    <dgm:pt modelId="{5CD1604F-D2EE-4E34-9727-8ADB93FFEF96}" type="pres">
      <dgm:prSet presAssocID="{E801BC23-94E9-474B-A8E2-84C6DB1A4CC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BEA8C953-53E9-43F3-BB75-3278188C1054}" type="pres">
      <dgm:prSet presAssocID="{E801BC23-94E9-474B-A8E2-84C6DB1A4CCC}" presName="spaceRect" presStyleCnt="0"/>
      <dgm:spPr/>
    </dgm:pt>
    <dgm:pt modelId="{D460FC37-1C2B-44A0-9201-7F84E6D5A4A3}" type="pres">
      <dgm:prSet presAssocID="{E801BC23-94E9-474B-A8E2-84C6DB1A4CCC}" presName="parTx" presStyleLbl="revTx" presStyleIdx="2" presStyleCnt="4">
        <dgm:presLayoutVars>
          <dgm:chMax val="0"/>
          <dgm:chPref val="0"/>
        </dgm:presLayoutVars>
      </dgm:prSet>
      <dgm:spPr/>
    </dgm:pt>
    <dgm:pt modelId="{739DEE27-4E12-4BAB-AD8F-0388C91931FA}" type="pres">
      <dgm:prSet presAssocID="{CF97EE9F-923F-4BDA-BE71-4D178A0AC30D}" presName="sibTrans" presStyleCnt="0"/>
      <dgm:spPr/>
    </dgm:pt>
    <dgm:pt modelId="{3BD35735-F056-4E5B-8879-F097761C907C}" type="pres">
      <dgm:prSet presAssocID="{C309BA7E-F08D-4CD7-A8FD-57ACE3A4D88F}" presName="compNode" presStyleCnt="0"/>
      <dgm:spPr/>
    </dgm:pt>
    <dgm:pt modelId="{53F996E8-0AED-4454-B435-9E603B8178DC}" type="pres">
      <dgm:prSet presAssocID="{C309BA7E-F08D-4CD7-A8FD-57ACE3A4D88F}" presName="bgRect" presStyleLbl="bgShp" presStyleIdx="3" presStyleCnt="4"/>
      <dgm:spPr/>
    </dgm:pt>
    <dgm:pt modelId="{B02B0304-D73B-447F-98D0-5F3342D3B351}" type="pres">
      <dgm:prSet presAssocID="{C309BA7E-F08D-4CD7-A8FD-57ACE3A4D88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ubtitles"/>
        </a:ext>
      </dgm:extLst>
    </dgm:pt>
    <dgm:pt modelId="{A24B5A38-A74C-4AA9-8310-CDC687D8282D}" type="pres">
      <dgm:prSet presAssocID="{C309BA7E-F08D-4CD7-A8FD-57ACE3A4D88F}" presName="spaceRect" presStyleCnt="0"/>
      <dgm:spPr/>
    </dgm:pt>
    <dgm:pt modelId="{4237C211-9023-4C77-8196-862BA541FC61}" type="pres">
      <dgm:prSet presAssocID="{C309BA7E-F08D-4CD7-A8FD-57ACE3A4D88F}" presName="parTx" presStyleLbl="revTx" presStyleIdx="3" presStyleCnt="4">
        <dgm:presLayoutVars>
          <dgm:chMax val="0"/>
          <dgm:chPref val="0"/>
        </dgm:presLayoutVars>
      </dgm:prSet>
      <dgm:spPr/>
    </dgm:pt>
  </dgm:ptLst>
  <dgm:cxnLst>
    <dgm:cxn modelId="{D5F51E21-7C10-4FC5-B17A-1E762DDE43A9}" srcId="{85A2D50B-D6B7-40C3-9C63-F57BD3C3B182}" destId="{C309BA7E-F08D-4CD7-A8FD-57ACE3A4D88F}" srcOrd="3" destOrd="0" parTransId="{461044D2-3310-4586-A454-8109C5E09972}" sibTransId="{854B5863-EE06-4586-9E54-1549735BF802}"/>
    <dgm:cxn modelId="{C9BD1056-C0E5-433F-8A5A-9195C682F4A2}" type="presOf" srcId="{EB34BAC5-F3A1-458C-863D-07CA00602532}" destId="{078043BE-E5A8-4E11-9C4A-8E122387A853}" srcOrd="0" destOrd="0" presId="urn:microsoft.com/office/officeart/2018/2/layout/IconVerticalSolidList"/>
    <dgm:cxn modelId="{5F14AE8B-5677-497B-8B25-5FBADF14CDBE}" type="presOf" srcId="{2F5F43C9-E389-475F-9564-D7CA58ED6676}" destId="{48E9338A-3828-4255-B000-A29595899AF4}" srcOrd="0" destOrd="0" presId="urn:microsoft.com/office/officeart/2018/2/layout/IconVerticalSolidList"/>
    <dgm:cxn modelId="{CC3780AF-640E-4127-8F17-3A32B366B704}" srcId="{85A2D50B-D6B7-40C3-9C63-F57BD3C3B182}" destId="{2F5F43C9-E389-475F-9564-D7CA58ED6676}" srcOrd="0" destOrd="0" parTransId="{B4AAD64D-2AEA-4C1B-8F0B-7660D38A79A4}" sibTransId="{7B126392-89E8-46D2-9E88-3ED3F7A649A0}"/>
    <dgm:cxn modelId="{26876AB9-FC28-4526-B951-46C57402E340}" type="presOf" srcId="{85A2D50B-D6B7-40C3-9C63-F57BD3C3B182}" destId="{58398435-40EE-4E4B-9DCD-1C1878337934}" srcOrd="0" destOrd="0" presId="urn:microsoft.com/office/officeart/2018/2/layout/IconVerticalSolidList"/>
    <dgm:cxn modelId="{01740DC5-263B-4768-996E-C9AC18652C68}" type="presOf" srcId="{E801BC23-94E9-474B-A8E2-84C6DB1A4CCC}" destId="{D460FC37-1C2B-44A0-9201-7F84E6D5A4A3}" srcOrd="0" destOrd="0" presId="urn:microsoft.com/office/officeart/2018/2/layout/IconVerticalSolidList"/>
    <dgm:cxn modelId="{176962C5-B208-462B-9295-982418FBBB9B}" srcId="{85A2D50B-D6B7-40C3-9C63-F57BD3C3B182}" destId="{EB34BAC5-F3A1-458C-863D-07CA00602532}" srcOrd="1" destOrd="0" parTransId="{A7AFAC9C-BB93-4052-A4AC-C42EA739CCC4}" sibTransId="{25061A29-98A2-40B9-A7D8-683836BCD8DD}"/>
    <dgm:cxn modelId="{97BE65CB-2624-49A7-8EFD-BDEFE70975CF}" type="presOf" srcId="{C309BA7E-F08D-4CD7-A8FD-57ACE3A4D88F}" destId="{4237C211-9023-4C77-8196-862BA541FC61}" srcOrd="0" destOrd="0" presId="urn:microsoft.com/office/officeart/2018/2/layout/IconVerticalSolidList"/>
    <dgm:cxn modelId="{E544B7DE-CE28-4DC8-8037-42979524033F}" srcId="{85A2D50B-D6B7-40C3-9C63-F57BD3C3B182}" destId="{E801BC23-94E9-474B-A8E2-84C6DB1A4CCC}" srcOrd="2" destOrd="0" parTransId="{A0DDBFE5-A4B2-4378-80CA-D9E1DB101DCE}" sibTransId="{CF97EE9F-923F-4BDA-BE71-4D178A0AC30D}"/>
    <dgm:cxn modelId="{06C8A4F3-9715-4B71-A608-22A7F6C44059}" type="presParOf" srcId="{58398435-40EE-4E4B-9DCD-1C1878337934}" destId="{24E5BF55-F739-4341-A6C2-B1A9AB01B558}" srcOrd="0" destOrd="0" presId="urn:microsoft.com/office/officeart/2018/2/layout/IconVerticalSolidList"/>
    <dgm:cxn modelId="{0A9B2FA7-A411-4E6A-AFCC-3D524D7AE9A1}" type="presParOf" srcId="{24E5BF55-F739-4341-A6C2-B1A9AB01B558}" destId="{D45981CB-1258-4009-B971-AC97AEEE76D4}" srcOrd="0" destOrd="0" presId="urn:microsoft.com/office/officeart/2018/2/layout/IconVerticalSolidList"/>
    <dgm:cxn modelId="{8D138FD6-772D-4AF8-9035-A7648B7989D7}" type="presParOf" srcId="{24E5BF55-F739-4341-A6C2-B1A9AB01B558}" destId="{BFC795EC-F8CC-4EF2-A8F6-5988BD477160}" srcOrd="1" destOrd="0" presId="urn:microsoft.com/office/officeart/2018/2/layout/IconVerticalSolidList"/>
    <dgm:cxn modelId="{FE61FCE7-0015-422A-AC0B-091917DFBFE4}" type="presParOf" srcId="{24E5BF55-F739-4341-A6C2-B1A9AB01B558}" destId="{901A79AC-3A90-4D1C-97D5-03C08FA10C00}" srcOrd="2" destOrd="0" presId="urn:microsoft.com/office/officeart/2018/2/layout/IconVerticalSolidList"/>
    <dgm:cxn modelId="{B3674917-3862-450A-909E-F8E3C7A6E0C7}" type="presParOf" srcId="{24E5BF55-F739-4341-A6C2-B1A9AB01B558}" destId="{48E9338A-3828-4255-B000-A29595899AF4}" srcOrd="3" destOrd="0" presId="urn:microsoft.com/office/officeart/2018/2/layout/IconVerticalSolidList"/>
    <dgm:cxn modelId="{19734438-195A-4B02-8E56-491FDDB65D79}" type="presParOf" srcId="{58398435-40EE-4E4B-9DCD-1C1878337934}" destId="{AB8A908B-5FA6-4BE8-A158-139EC8F426D9}" srcOrd="1" destOrd="0" presId="urn:microsoft.com/office/officeart/2018/2/layout/IconVerticalSolidList"/>
    <dgm:cxn modelId="{1A9C538A-3150-4269-9061-AEC32624D2DC}" type="presParOf" srcId="{58398435-40EE-4E4B-9DCD-1C1878337934}" destId="{37DF9209-FDEC-48D2-B299-11A7F5451664}" srcOrd="2" destOrd="0" presId="urn:microsoft.com/office/officeart/2018/2/layout/IconVerticalSolidList"/>
    <dgm:cxn modelId="{B3FA9123-DA6B-4CE3-BF93-F2860BDD1FEE}" type="presParOf" srcId="{37DF9209-FDEC-48D2-B299-11A7F5451664}" destId="{F955D7EC-EFE7-45B0-AAE0-30E426F949ED}" srcOrd="0" destOrd="0" presId="urn:microsoft.com/office/officeart/2018/2/layout/IconVerticalSolidList"/>
    <dgm:cxn modelId="{7864AA7E-9A85-44A3-B1D0-AC66034C156A}" type="presParOf" srcId="{37DF9209-FDEC-48D2-B299-11A7F5451664}" destId="{9E7C81A5-6218-44D3-B9E9-2FFEB793EB01}" srcOrd="1" destOrd="0" presId="urn:microsoft.com/office/officeart/2018/2/layout/IconVerticalSolidList"/>
    <dgm:cxn modelId="{94882B53-EDF4-4CF6-9F08-4FED247E46C5}" type="presParOf" srcId="{37DF9209-FDEC-48D2-B299-11A7F5451664}" destId="{5C3F5B49-123F-42D8-BE38-568581A47824}" srcOrd="2" destOrd="0" presId="urn:microsoft.com/office/officeart/2018/2/layout/IconVerticalSolidList"/>
    <dgm:cxn modelId="{973CB9AB-1967-413D-836D-28767B6EDFDF}" type="presParOf" srcId="{37DF9209-FDEC-48D2-B299-11A7F5451664}" destId="{078043BE-E5A8-4E11-9C4A-8E122387A853}" srcOrd="3" destOrd="0" presId="urn:microsoft.com/office/officeart/2018/2/layout/IconVerticalSolidList"/>
    <dgm:cxn modelId="{D3A947FF-9FE7-4A15-BAE0-613350B668F2}" type="presParOf" srcId="{58398435-40EE-4E4B-9DCD-1C1878337934}" destId="{D4E6E7A4-FED0-42B1-87DD-D6A6C21E139B}" srcOrd="3" destOrd="0" presId="urn:microsoft.com/office/officeart/2018/2/layout/IconVerticalSolidList"/>
    <dgm:cxn modelId="{18E0DAAB-8C0D-4908-85A6-54012B46BD8E}" type="presParOf" srcId="{58398435-40EE-4E4B-9DCD-1C1878337934}" destId="{AC33BF05-A1FE-4C8B-8E50-024EB09AA939}" srcOrd="4" destOrd="0" presId="urn:microsoft.com/office/officeart/2018/2/layout/IconVerticalSolidList"/>
    <dgm:cxn modelId="{AC7C8182-E618-400C-B413-22B496389921}" type="presParOf" srcId="{AC33BF05-A1FE-4C8B-8E50-024EB09AA939}" destId="{85401EE6-E2CA-4BB4-A081-B6F6894E4070}" srcOrd="0" destOrd="0" presId="urn:microsoft.com/office/officeart/2018/2/layout/IconVerticalSolidList"/>
    <dgm:cxn modelId="{6B6FD1DE-54B4-4DCF-8497-763D33A39566}" type="presParOf" srcId="{AC33BF05-A1FE-4C8B-8E50-024EB09AA939}" destId="{5CD1604F-D2EE-4E34-9727-8ADB93FFEF96}" srcOrd="1" destOrd="0" presId="urn:microsoft.com/office/officeart/2018/2/layout/IconVerticalSolidList"/>
    <dgm:cxn modelId="{E8620757-7D20-4DC0-A0C5-5C5C4F400D4F}" type="presParOf" srcId="{AC33BF05-A1FE-4C8B-8E50-024EB09AA939}" destId="{BEA8C953-53E9-43F3-BB75-3278188C1054}" srcOrd="2" destOrd="0" presId="urn:microsoft.com/office/officeart/2018/2/layout/IconVerticalSolidList"/>
    <dgm:cxn modelId="{29A362B8-7909-44F5-910C-5317192243BD}" type="presParOf" srcId="{AC33BF05-A1FE-4C8B-8E50-024EB09AA939}" destId="{D460FC37-1C2B-44A0-9201-7F84E6D5A4A3}" srcOrd="3" destOrd="0" presId="urn:microsoft.com/office/officeart/2018/2/layout/IconVerticalSolidList"/>
    <dgm:cxn modelId="{A4D9C953-ED03-42E7-9604-CBBCF545566E}" type="presParOf" srcId="{58398435-40EE-4E4B-9DCD-1C1878337934}" destId="{739DEE27-4E12-4BAB-AD8F-0388C91931FA}" srcOrd="5" destOrd="0" presId="urn:microsoft.com/office/officeart/2018/2/layout/IconVerticalSolidList"/>
    <dgm:cxn modelId="{03D69D57-851C-4FF8-B6E0-D41BB8ED7E2A}" type="presParOf" srcId="{58398435-40EE-4E4B-9DCD-1C1878337934}" destId="{3BD35735-F056-4E5B-8879-F097761C907C}" srcOrd="6" destOrd="0" presId="urn:microsoft.com/office/officeart/2018/2/layout/IconVerticalSolidList"/>
    <dgm:cxn modelId="{150361EF-FDFE-4677-9D8D-BCE42F9F0249}" type="presParOf" srcId="{3BD35735-F056-4E5B-8879-F097761C907C}" destId="{53F996E8-0AED-4454-B435-9E603B8178DC}" srcOrd="0" destOrd="0" presId="urn:microsoft.com/office/officeart/2018/2/layout/IconVerticalSolidList"/>
    <dgm:cxn modelId="{55AA22F1-BE65-4811-A491-10C3D2CD1ED7}" type="presParOf" srcId="{3BD35735-F056-4E5B-8879-F097761C907C}" destId="{B02B0304-D73B-447F-98D0-5F3342D3B351}" srcOrd="1" destOrd="0" presId="urn:microsoft.com/office/officeart/2018/2/layout/IconVerticalSolidList"/>
    <dgm:cxn modelId="{9FA79FE7-D846-41A5-8E8E-C6C97976546F}" type="presParOf" srcId="{3BD35735-F056-4E5B-8879-F097761C907C}" destId="{A24B5A38-A74C-4AA9-8310-CDC687D8282D}" srcOrd="2" destOrd="0" presId="urn:microsoft.com/office/officeart/2018/2/layout/IconVerticalSolidList"/>
    <dgm:cxn modelId="{9410E996-E780-4471-AA67-9BFEB1BAFF31}" type="presParOf" srcId="{3BD35735-F056-4E5B-8879-F097761C907C}" destId="{4237C211-9023-4C77-8196-862BA541FC6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5981CB-1258-4009-B971-AC97AEEE76D4}">
      <dsp:nvSpPr>
        <dsp:cNvPr id="0" name=""/>
        <dsp:cNvSpPr/>
      </dsp:nvSpPr>
      <dsp:spPr>
        <a:xfrm>
          <a:off x="0" y="2185"/>
          <a:ext cx="5124159" cy="110745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C795EC-F8CC-4EF2-A8F6-5988BD477160}">
      <dsp:nvSpPr>
        <dsp:cNvPr id="0" name=""/>
        <dsp:cNvSpPr/>
      </dsp:nvSpPr>
      <dsp:spPr>
        <a:xfrm>
          <a:off x="335004" y="251362"/>
          <a:ext cx="609099" cy="6090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8E9338A-3828-4255-B000-A29595899AF4}">
      <dsp:nvSpPr>
        <dsp:cNvPr id="0" name=""/>
        <dsp:cNvSpPr/>
      </dsp:nvSpPr>
      <dsp:spPr>
        <a:xfrm>
          <a:off x="1279109" y="2185"/>
          <a:ext cx="3845049" cy="1107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206" tIns="117206" rIns="117206" bIns="117206" numCol="1" spcCol="1270" anchor="ctr" anchorCtr="0">
          <a:noAutofit/>
        </a:bodyPr>
        <a:lstStyle/>
        <a:p>
          <a:pPr marL="0" lvl="0" indent="0" algn="l" defTabSz="622300">
            <a:lnSpc>
              <a:spcPct val="90000"/>
            </a:lnSpc>
            <a:spcBef>
              <a:spcPct val="0"/>
            </a:spcBef>
            <a:spcAft>
              <a:spcPct val="35000"/>
            </a:spcAft>
            <a:buNone/>
          </a:pPr>
          <a:r>
            <a:rPr lang="en-US" sz="1400" kern="1200"/>
            <a:t>What was the most interesting question posed (asked) by an outer circle participant?</a:t>
          </a:r>
        </a:p>
      </dsp:txBody>
      <dsp:txXfrm>
        <a:off x="1279109" y="2185"/>
        <a:ext cx="3845049" cy="1107454"/>
      </dsp:txXfrm>
    </dsp:sp>
    <dsp:sp modelId="{F955D7EC-EFE7-45B0-AAE0-30E426F949ED}">
      <dsp:nvSpPr>
        <dsp:cNvPr id="0" name=""/>
        <dsp:cNvSpPr/>
      </dsp:nvSpPr>
      <dsp:spPr>
        <a:xfrm>
          <a:off x="0" y="1386503"/>
          <a:ext cx="5124159" cy="110745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7C81A5-6218-44D3-B9E9-2FFEB793EB01}">
      <dsp:nvSpPr>
        <dsp:cNvPr id="0" name=""/>
        <dsp:cNvSpPr/>
      </dsp:nvSpPr>
      <dsp:spPr>
        <a:xfrm>
          <a:off x="335004" y="1635680"/>
          <a:ext cx="609099" cy="60909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78043BE-E5A8-4E11-9C4A-8E122387A853}">
      <dsp:nvSpPr>
        <dsp:cNvPr id="0" name=""/>
        <dsp:cNvSpPr/>
      </dsp:nvSpPr>
      <dsp:spPr>
        <a:xfrm>
          <a:off x="1279109" y="1386503"/>
          <a:ext cx="3845049" cy="1107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206" tIns="117206" rIns="117206" bIns="117206" numCol="1" spcCol="1270" anchor="ctr" anchorCtr="0">
          <a:noAutofit/>
        </a:bodyPr>
        <a:lstStyle/>
        <a:p>
          <a:pPr marL="0" lvl="0" indent="0" algn="l" defTabSz="622300">
            <a:lnSpc>
              <a:spcPct val="90000"/>
            </a:lnSpc>
            <a:spcBef>
              <a:spcPct val="0"/>
            </a:spcBef>
            <a:spcAft>
              <a:spcPct val="35000"/>
            </a:spcAft>
            <a:buNone/>
          </a:pPr>
          <a:r>
            <a:rPr lang="en-US" sz="1400" kern="1200"/>
            <a:t>What was the most profound (intelligent) statement made by an inner circle participant?</a:t>
          </a:r>
        </a:p>
      </dsp:txBody>
      <dsp:txXfrm>
        <a:off x="1279109" y="1386503"/>
        <a:ext cx="3845049" cy="1107454"/>
      </dsp:txXfrm>
    </dsp:sp>
    <dsp:sp modelId="{85401EE6-E2CA-4BB4-A081-B6F6894E4070}">
      <dsp:nvSpPr>
        <dsp:cNvPr id="0" name=""/>
        <dsp:cNvSpPr/>
      </dsp:nvSpPr>
      <dsp:spPr>
        <a:xfrm>
          <a:off x="0" y="2770821"/>
          <a:ext cx="5124159" cy="1107454"/>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D1604F-D2EE-4E34-9727-8ADB93FFEF96}">
      <dsp:nvSpPr>
        <dsp:cNvPr id="0" name=""/>
        <dsp:cNvSpPr/>
      </dsp:nvSpPr>
      <dsp:spPr>
        <a:xfrm>
          <a:off x="335004" y="3019998"/>
          <a:ext cx="609099" cy="60909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460FC37-1C2B-44A0-9201-7F84E6D5A4A3}">
      <dsp:nvSpPr>
        <dsp:cNvPr id="0" name=""/>
        <dsp:cNvSpPr/>
      </dsp:nvSpPr>
      <dsp:spPr>
        <a:xfrm>
          <a:off x="1279109" y="2770821"/>
          <a:ext cx="3845049" cy="1107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206" tIns="117206" rIns="117206" bIns="117206" numCol="1" spcCol="1270" anchor="ctr" anchorCtr="0">
          <a:noAutofit/>
        </a:bodyPr>
        <a:lstStyle/>
        <a:p>
          <a:pPr marL="0" lvl="0" indent="0" algn="l" defTabSz="622300">
            <a:lnSpc>
              <a:spcPct val="90000"/>
            </a:lnSpc>
            <a:spcBef>
              <a:spcPct val="0"/>
            </a:spcBef>
            <a:spcAft>
              <a:spcPct val="35000"/>
            </a:spcAft>
            <a:buNone/>
          </a:pPr>
          <a:r>
            <a:rPr lang="en-US" sz="1400" kern="1200"/>
            <a:t>What new enlightenment (understanding) did you gain </a:t>
          </a:r>
          <a:r>
            <a:rPr lang="en-US" sz="1400" b="1" kern="1200"/>
            <a:t>about the book</a:t>
          </a:r>
          <a:r>
            <a:rPr lang="en-US" sz="1400" kern="1200"/>
            <a:t> as a result of today</a:t>
          </a:r>
          <a:r>
            <a:rPr lang="ja-JP" sz="1400" kern="1200"/>
            <a:t>’</a:t>
          </a:r>
          <a:r>
            <a:rPr lang="en-US" sz="1400" kern="1200"/>
            <a:t>s discussion?</a:t>
          </a:r>
        </a:p>
      </dsp:txBody>
      <dsp:txXfrm>
        <a:off x="1279109" y="2770821"/>
        <a:ext cx="3845049" cy="1107454"/>
      </dsp:txXfrm>
    </dsp:sp>
    <dsp:sp modelId="{53F996E8-0AED-4454-B435-9E603B8178DC}">
      <dsp:nvSpPr>
        <dsp:cNvPr id="0" name=""/>
        <dsp:cNvSpPr/>
      </dsp:nvSpPr>
      <dsp:spPr>
        <a:xfrm>
          <a:off x="0" y="4155139"/>
          <a:ext cx="5124159" cy="1107454"/>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2B0304-D73B-447F-98D0-5F3342D3B351}">
      <dsp:nvSpPr>
        <dsp:cNvPr id="0" name=""/>
        <dsp:cNvSpPr/>
      </dsp:nvSpPr>
      <dsp:spPr>
        <a:xfrm>
          <a:off x="335004" y="4404316"/>
          <a:ext cx="609099" cy="60909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237C211-9023-4C77-8196-862BA541FC61}">
      <dsp:nvSpPr>
        <dsp:cNvPr id="0" name=""/>
        <dsp:cNvSpPr/>
      </dsp:nvSpPr>
      <dsp:spPr>
        <a:xfrm>
          <a:off x="1279109" y="4155139"/>
          <a:ext cx="3845049" cy="1107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206" tIns="117206" rIns="117206" bIns="117206" numCol="1" spcCol="1270" anchor="ctr" anchorCtr="0">
          <a:noAutofit/>
        </a:bodyPr>
        <a:lstStyle/>
        <a:p>
          <a:pPr marL="0" lvl="0" indent="0" algn="l" defTabSz="622300">
            <a:lnSpc>
              <a:spcPct val="90000"/>
            </a:lnSpc>
            <a:spcBef>
              <a:spcPct val="0"/>
            </a:spcBef>
            <a:spcAft>
              <a:spcPct val="35000"/>
            </a:spcAft>
            <a:buNone/>
          </a:pPr>
          <a:r>
            <a:rPr lang="en-US" sz="1400" kern="1200"/>
            <a:t>What statement(s) would you have added to the discussion if you had been part of the inner circle?</a:t>
          </a:r>
        </a:p>
      </dsp:txBody>
      <dsp:txXfrm>
        <a:off x="1279109" y="4155139"/>
        <a:ext cx="3845049" cy="110745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B1BDB185-8ECF-784C-899D-1AC7C7E3E390}" type="datetimeFigureOut">
              <a:rPr lang="en-US" altLang="en-US" smtClean="0"/>
              <a:pPr>
                <a:defRPr/>
              </a:pPr>
              <a:t>3/4/24</a:t>
            </a:fld>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pPr>
              <a:defRPr/>
            </a:pPr>
            <a:fld id="{138C0F85-B7D5-0846-A5F4-83ED36EFAB30}" type="slidenum">
              <a:rPr lang="en-US" altLang="en-US" smtClean="0"/>
              <a:pPr>
                <a:defRPr/>
              </a:pPr>
              <a:t>‹#›</a:t>
            </a:fld>
            <a:endParaRPr lang="en-US" altLang="en-US"/>
          </a:p>
        </p:txBody>
      </p:sp>
    </p:spTree>
    <p:extLst>
      <p:ext uri="{BB962C8B-B14F-4D97-AF65-F5344CB8AC3E}">
        <p14:creationId xmlns:p14="http://schemas.microsoft.com/office/powerpoint/2010/main" val="2461152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313E69C3-6ED0-EB48-8C33-63BB491654D5}" type="datetimeFigureOut">
              <a:rPr lang="en-US" altLang="en-US" smtClean="0"/>
              <a:pPr>
                <a:defRPr/>
              </a:pPr>
              <a:t>3/4/24</a:t>
            </a:fld>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a:defRPr/>
            </a:pPr>
            <a:fld id="{D04E0915-63B3-7445-A4F0-039D7FE974D5}" type="slidenum">
              <a:rPr lang="en-US" altLang="en-US" smtClean="0"/>
              <a:pPr>
                <a:defRPr/>
              </a:pPr>
              <a:t>‹#›</a:t>
            </a:fld>
            <a:endParaRPr lang="en-US" altLang="en-US"/>
          </a:p>
        </p:txBody>
      </p:sp>
    </p:spTree>
    <p:extLst>
      <p:ext uri="{BB962C8B-B14F-4D97-AF65-F5344CB8AC3E}">
        <p14:creationId xmlns:p14="http://schemas.microsoft.com/office/powerpoint/2010/main" val="3463660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313E69C3-6ED0-EB48-8C33-63BB491654D5}" type="datetimeFigureOut">
              <a:rPr lang="en-US" altLang="en-US" smtClean="0"/>
              <a:pPr>
                <a:defRPr/>
              </a:pPr>
              <a:t>3/4/24</a:t>
            </a:fld>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a:defRPr/>
            </a:pPr>
            <a:fld id="{D04E0915-63B3-7445-A4F0-039D7FE974D5}" type="slidenum">
              <a:rPr lang="en-US" altLang="en-US" smtClean="0"/>
              <a:pPr>
                <a:defRPr/>
              </a:pPr>
              <a:t>‹#›</a:t>
            </a:fld>
            <a:endParaRPr lang="en-US" alt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67440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pPr>
              <a:defRPr/>
            </a:pPr>
            <a:fld id="{313E69C3-6ED0-EB48-8C33-63BB491654D5}" type="datetimeFigureOut">
              <a:rPr lang="en-US" altLang="en-US" smtClean="0"/>
              <a:pPr>
                <a:defRPr/>
              </a:pPr>
              <a:t>3/4/24</a:t>
            </a:fld>
            <a:endParaRPr lang="en-US" altLang="en-US"/>
          </a:p>
        </p:txBody>
      </p:sp>
      <p:sp>
        <p:nvSpPr>
          <p:cNvPr id="6" name="Footer Placeholder 5"/>
          <p:cNvSpPr>
            <a:spLocks noGrp="1"/>
          </p:cNvSpPr>
          <p:nvPr>
            <p:ph type="ftr" sz="quarter" idx="11"/>
          </p:nvPr>
        </p:nvSpPr>
        <p:spPr/>
        <p:txBody>
          <a:bodyPr/>
          <a:lstStyle/>
          <a:p>
            <a:pPr>
              <a:defRPr/>
            </a:pPr>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D04E0915-63B3-7445-A4F0-039D7FE974D5}" type="slidenum">
              <a:rPr lang="en-US" altLang="en-US" smtClean="0"/>
              <a:pPr>
                <a:defRPr/>
              </a:pPr>
              <a:t>‹#›</a:t>
            </a:fld>
            <a:endParaRPr lang="en-US" altLang="en-US"/>
          </a:p>
        </p:txBody>
      </p:sp>
    </p:spTree>
    <p:extLst>
      <p:ext uri="{BB962C8B-B14F-4D97-AF65-F5344CB8AC3E}">
        <p14:creationId xmlns:p14="http://schemas.microsoft.com/office/powerpoint/2010/main" val="4011519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pPr>
              <a:defRPr/>
            </a:pPr>
            <a:fld id="{313E69C3-6ED0-EB48-8C33-63BB491654D5}" type="datetimeFigureOut">
              <a:rPr lang="en-US" altLang="en-US" smtClean="0"/>
              <a:pPr>
                <a:defRPr/>
              </a:pPr>
              <a:t>3/4/24</a:t>
            </a:fld>
            <a:endParaRPr lang="en-US" altLang="en-US"/>
          </a:p>
        </p:txBody>
      </p:sp>
      <p:sp>
        <p:nvSpPr>
          <p:cNvPr id="6" name="Footer Placeholder 5"/>
          <p:cNvSpPr>
            <a:spLocks noGrp="1"/>
          </p:cNvSpPr>
          <p:nvPr>
            <p:ph type="ftr" sz="quarter" idx="11"/>
          </p:nvPr>
        </p:nvSpPr>
        <p:spPr/>
        <p:txBody>
          <a:bodyPr/>
          <a:lstStyle/>
          <a:p>
            <a:pPr>
              <a:defRPr/>
            </a:pPr>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D04E0915-63B3-7445-A4F0-039D7FE974D5}" type="slidenum">
              <a:rPr lang="en-US" altLang="en-US" smtClean="0"/>
              <a:pPr>
                <a:defRPr/>
              </a:pPr>
              <a:t>‹#›</a:t>
            </a:fld>
            <a:endParaRPr lang="en-US" alt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571986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pPr>
              <a:defRPr/>
            </a:pPr>
            <a:fld id="{313E69C3-6ED0-EB48-8C33-63BB491654D5}" type="datetimeFigureOut">
              <a:rPr lang="en-US" altLang="en-US" smtClean="0"/>
              <a:pPr>
                <a:defRPr/>
              </a:pPr>
              <a:t>3/4/24</a:t>
            </a:fld>
            <a:endParaRPr lang="en-US" altLang="en-US"/>
          </a:p>
        </p:txBody>
      </p:sp>
      <p:sp>
        <p:nvSpPr>
          <p:cNvPr id="6" name="Footer Placeholder 5"/>
          <p:cNvSpPr>
            <a:spLocks noGrp="1"/>
          </p:cNvSpPr>
          <p:nvPr>
            <p:ph type="ftr" sz="quarter" idx="11"/>
          </p:nvPr>
        </p:nvSpPr>
        <p:spPr/>
        <p:txBody>
          <a:bodyPr/>
          <a:lstStyle/>
          <a:p>
            <a:pPr>
              <a:defRPr/>
            </a:pPr>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D04E0915-63B3-7445-A4F0-039D7FE974D5}" type="slidenum">
              <a:rPr lang="en-US" altLang="en-US" smtClean="0"/>
              <a:pPr>
                <a:defRPr/>
              </a:pPr>
              <a:t>‹#›</a:t>
            </a:fld>
            <a:endParaRPr lang="en-US" altLang="en-US"/>
          </a:p>
        </p:txBody>
      </p:sp>
    </p:spTree>
    <p:extLst>
      <p:ext uri="{BB962C8B-B14F-4D97-AF65-F5344CB8AC3E}">
        <p14:creationId xmlns:p14="http://schemas.microsoft.com/office/powerpoint/2010/main" val="20991597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313E69C3-6ED0-EB48-8C33-63BB491654D5}" type="datetimeFigureOut">
              <a:rPr lang="en-US" altLang="en-US" smtClean="0"/>
              <a:pPr>
                <a:defRPr/>
              </a:pPr>
              <a:t>3/4/24</a:t>
            </a:fld>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D04E0915-63B3-7445-A4F0-039D7FE974D5}" type="slidenum">
              <a:rPr lang="en-US" altLang="en-US" smtClean="0"/>
              <a:pPr>
                <a:defRPr/>
              </a:pPr>
              <a:t>‹#›</a:t>
            </a:fld>
            <a:endParaRPr lang="en-US" altLang="en-US"/>
          </a:p>
        </p:txBody>
      </p:sp>
    </p:spTree>
    <p:extLst>
      <p:ext uri="{BB962C8B-B14F-4D97-AF65-F5344CB8AC3E}">
        <p14:creationId xmlns:p14="http://schemas.microsoft.com/office/powerpoint/2010/main" val="32502996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313E69C3-6ED0-EB48-8C33-63BB491654D5}" type="datetimeFigureOut">
              <a:rPr lang="en-US" altLang="en-US" smtClean="0"/>
              <a:pPr>
                <a:defRPr/>
              </a:pPr>
              <a:t>3/4/24</a:t>
            </a:fld>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D04E0915-63B3-7445-A4F0-039D7FE974D5}" type="slidenum">
              <a:rPr lang="en-US" altLang="en-US" smtClean="0"/>
              <a:pPr>
                <a:defRPr/>
              </a:pPr>
              <a:t>‹#›</a:t>
            </a:fld>
            <a:endParaRPr lang="en-US" altLang="en-US"/>
          </a:p>
        </p:txBody>
      </p:sp>
    </p:spTree>
    <p:extLst>
      <p:ext uri="{BB962C8B-B14F-4D97-AF65-F5344CB8AC3E}">
        <p14:creationId xmlns:p14="http://schemas.microsoft.com/office/powerpoint/2010/main" val="802541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313E69C3-6ED0-EB48-8C33-63BB491654D5}" type="datetimeFigureOut">
              <a:rPr lang="en-US" altLang="en-US" smtClean="0"/>
              <a:pPr>
                <a:defRPr/>
              </a:pPr>
              <a:t>3/4/24</a:t>
            </a:fld>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D04E0915-63B3-7445-A4F0-039D7FE974D5}" type="slidenum">
              <a:rPr lang="en-US" altLang="en-US" smtClean="0"/>
              <a:pPr>
                <a:defRPr/>
              </a:pPr>
              <a:t>‹#›</a:t>
            </a:fld>
            <a:endParaRPr lang="en-US" altLang="en-US"/>
          </a:p>
        </p:txBody>
      </p:sp>
    </p:spTree>
    <p:extLst>
      <p:ext uri="{BB962C8B-B14F-4D97-AF65-F5344CB8AC3E}">
        <p14:creationId xmlns:p14="http://schemas.microsoft.com/office/powerpoint/2010/main" val="1979862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4EC0E3EA-483B-2B42-8D7F-295BAD8E4045}" type="datetimeFigureOut">
              <a:rPr lang="en-US" altLang="en-US" smtClean="0"/>
              <a:pPr>
                <a:defRPr/>
              </a:pPr>
              <a:t>3/4/24</a:t>
            </a:fld>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a:defRPr/>
            </a:pPr>
            <a:fld id="{F1048451-BFA7-5747-8C79-0EC19C831447}" type="slidenum">
              <a:rPr lang="en-US" altLang="en-US" smtClean="0"/>
              <a:pPr>
                <a:defRPr/>
              </a:pPr>
              <a:t>‹#›</a:t>
            </a:fld>
            <a:endParaRPr lang="en-US" altLang="en-US"/>
          </a:p>
        </p:txBody>
      </p:sp>
    </p:spTree>
    <p:extLst>
      <p:ext uri="{BB962C8B-B14F-4D97-AF65-F5344CB8AC3E}">
        <p14:creationId xmlns:p14="http://schemas.microsoft.com/office/powerpoint/2010/main" val="2428694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313E69C3-6ED0-EB48-8C33-63BB491654D5}" type="datetimeFigureOut">
              <a:rPr lang="en-US" altLang="en-US" smtClean="0"/>
              <a:pPr>
                <a:defRPr/>
              </a:pPr>
              <a:t>3/4/24</a:t>
            </a:fld>
            <a:endParaRPr lang="en-US" altLang="en-US"/>
          </a:p>
        </p:txBody>
      </p:sp>
      <p:sp>
        <p:nvSpPr>
          <p:cNvPr id="6" name="Footer Placeholder 5"/>
          <p:cNvSpPr>
            <a:spLocks noGrp="1"/>
          </p:cNvSpPr>
          <p:nvPr>
            <p:ph type="ftr" sz="quarter" idx="11"/>
          </p:nvPr>
        </p:nvSpPr>
        <p:spPr/>
        <p:txBody>
          <a:bodyPr/>
          <a:lstStyle/>
          <a:p>
            <a:pPr>
              <a:defRPr/>
            </a:pPr>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pPr>
              <a:defRPr/>
            </a:pPr>
            <a:fld id="{D04E0915-63B3-7445-A4F0-039D7FE974D5}" type="slidenum">
              <a:rPr lang="en-US" altLang="en-US" smtClean="0"/>
              <a:pPr>
                <a:defRPr/>
              </a:pPr>
              <a:t>‹#›</a:t>
            </a:fld>
            <a:endParaRPr lang="en-US" altLang="en-US"/>
          </a:p>
        </p:txBody>
      </p:sp>
    </p:spTree>
    <p:extLst>
      <p:ext uri="{BB962C8B-B14F-4D97-AF65-F5344CB8AC3E}">
        <p14:creationId xmlns:p14="http://schemas.microsoft.com/office/powerpoint/2010/main" val="3214695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313E69C3-6ED0-EB48-8C33-63BB491654D5}" type="datetimeFigureOut">
              <a:rPr lang="en-US" altLang="en-US" smtClean="0"/>
              <a:pPr>
                <a:defRPr/>
              </a:pPr>
              <a:t>3/4/24</a:t>
            </a:fld>
            <a:endParaRPr lang="en-US" altLang="en-US"/>
          </a:p>
        </p:txBody>
      </p:sp>
      <p:sp>
        <p:nvSpPr>
          <p:cNvPr id="8" name="Footer Placeholder 7"/>
          <p:cNvSpPr>
            <a:spLocks noGrp="1"/>
          </p:cNvSpPr>
          <p:nvPr>
            <p:ph type="ftr" sz="quarter" idx="11"/>
          </p:nvPr>
        </p:nvSpPr>
        <p:spPr/>
        <p:txBody>
          <a:bodyPr/>
          <a:lstStyle/>
          <a:p>
            <a:pPr>
              <a:defRPr/>
            </a:pPr>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pPr>
              <a:defRPr/>
            </a:pPr>
            <a:fld id="{D04E0915-63B3-7445-A4F0-039D7FE974D5}" type="slidenum">
              <a:rPr lang="en-US" altLang="en-US" smtClean="0"/>
              <a:pPr>
                <a:defRPr/>
              </a:pPr>
              <a:t>‹#›</a:t>
            </a:fld>
            <a:endParaRPr lang="en-US" altLang="en-US"/>
          </a:p>
        </p:txBody>
      </p:sp>
    </p:spTree>
    <p:extLst>
      <p:ext uri="{BB962C8B-B14F-4D97-AF65-F5344CB8AC3E}">
        <p14:creationId xmlns:p14="http://schemas.microsoft.com/office/powerpoint/2010/main" val="3353282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903E40CA-5616-1F4F-A166-2E6D6AFD83E3}" type="datetimeFigureOut">
              <a:rPr lang="en-US" altLang="en-US" smtClean="0"/>
              <a:pPr>
                <a:defRPr/>
              </a:pPr>
              <a:t>3/4/24</a:t>
            </a:fld>
            <a:endParaRPr lang="en-US" altLang="en-US"/>
          </a:p>
        </p:txBody>
      </p:sp>
      <p:sp>
        <p:nvSpPr>
          <p:cNvPr id="4" name="Footer Placeholder 3"/>
          <p:cNvSpPr>
            <a:spLocks noGrp="1"/>
          </p:cNvSpPr>
          <p:nvPr>
            <p:ph type="ftr" sz="quarter" idx="11"/>
          </p:nvPr>
        </p:nvSpPr>
        <p:spPr/>
        <p:txBody>
          <a:bodyPr/>
          <a:lstStyle/>
          <a:p>
            <a:pPr>
              <a:defRPr/>
            </a:pPr>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a:defRPr/>
            </a:pPr>
            <a:fld id="{D1F45EF9-42A3-644A-A8D2-5602DFF65070}" type="slidenum">
              <a:rPr lang="en-US" altLang="en-US" smtClean="0"/>
              <a:pPr>
                <a:defRPr/>
              </a:pPr>
              <a:t>‹#›</a:t>
            </a:fld>
            <a:endParaRPr lang="en-US" altLang="en-US"/>
          </a:p>
        </p:txBody>
      </p:sp>
    </p:spTree>
    <p:extLst>
      <p:ext uri="{BB962C8B-B14F-4D97-AF65-F5344CB8AC3E}">
        <p14:creationId xmlns:p14="http://schemas.microsoft.com/office/powerpoint/2010/main" val="440809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C440210E-82DA-5741-AE2B-CD9FE42BF75D}" type="datetimeFigureOut">
              <a:rPr lang="en-US" altLang="en-US" smtClean="0"/>
              <a:pPr>
                <a:defRPr/>
              </a:pPr>
              <a:t>3/4/24</a:t>
            </a:fld>
            <a:endParaRPr lang="en-US" altLang="en-US"/>
          </a:p>
        </p:txBody>
      </p:sp>
      <p:sp>
        <p:nvSpPr>
          <p:cNvPr id="3" name="Footer Placeholder 2"/>
          <p:cNvSpPr>
            <a:spLocks noGrp="1"/>
          </p:cNvSpPr>
          <p:nvPr>
            <p:ph type="ftr" sz="quarter" idx="11"/>
          </p:nvPr>
        </p:nvSpPr>
        <p:spPr/>
        <p:txBody>
          <a:bodyPr/>
          <a:lstStyle/>
          <a:p>
            <a:pPr>
              <a:defRPr/>
            </a:pPr>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a:defRPr/>
            </a:pPr>
            <a:fld id="{18F97498-39C5-1D47-B80B-C16E7C0AC5A8}" type="slidenum">
              <a:rPr lang="en-US" altLang="en-US" smtClean="0"/>
              <a:pPr>
                <a:defRPr/>
              </a:pPr>
              <a:t>‹#›</a:t>
            </a:fld>
            <a:endParaRPr lang="en-US" altLang="en-US"/>
          </a:p>
        </p:txBody>
      </p:sp>
    </p:spTree>
    <p:extLst>
      <p:ext uri="{BB962C8B-B14F-4D97-AF65-F5344CB8AC3E}">
        <p14:creationId xmlns:p14="http://schemas.microsoft.com/office/powerpoint/2010/main" val="1618669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313E69C3-6ED0-EB48-8C33-63BB491654D5}" type="datetimeFigureOut">
              <a:rPr lang="en-US" altLang="en-US" smtClean="0"/>
              <a:pPr>
                <a:defRPr/>
              </a:pPr>
              <a:t>3/4/24</a:t>
            </a:fld>
            <a:endParaRPr lang="en-US" altLang="en-US"/>
          </a:p>
        </p:txBody>
      </p:sp>
      <p:sp>
        <p:nvSpPr>
          <p:cNvPr id="6" name="Footer Placeholder 5"/>
          <p:cNvSpPr>
            <a:spLocks noGrp="1"/>
          </p:cNvSpPr>
          <p:nvPr>
            <p:ph type="ftr" sz="quarter" idx="11"/>
          </p:nvPr>
        </p:nvSpPr>
        <p:spPr/>
        <p:txBody>
          <a:bodyPr/>
          <a:lstStyle/>
          <a:p>
            <a:pPr>
              <a:defRPr/>
            </a:pPr>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a:defRPr/>
            </a:pPr>
            <a:fld id="{D04E0915-63B3-7445-A4F0-039D7FE974D5}" type="slidenum">
              <a:rPr lang="en-US" altLang="en-US" smtClean="0"/>
              <a:pPr>
                <a:defRPr/>
              </a:pPr>
              <a:t>‹#›</a:t>
            </a:fld>
            <a:endParaRPr lang="en-US" altLang="en-US"/>
          </a:p>
        </p:txBody>
      </p:sp>
    </p:spTree>
    <p:extLst>
      <p:ext uri="{BB962C8B-B14F-4D97-AF65-F5344CB8AC3E}">
        <p14:creationId xmlns:p14="http://schemas.microsoft.com/office/powerpoint/2010/main" val="3113598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585446F5-5E08-E44E-A41C-C78667EDF15A}" type="datetimeFigureOut">
              <a:rPr lang="en-US" altLang="en-US" smtClean="0"/>
              <a:pPr>
                <a:defRPr/>
              </a:pPr>
              <a:t>3/4/24</a:t>
            </a:fld>
            <a:endParaRPr lang="en-US" altLang="en-US"/>
          </a:p>
        </p:txBody>
      </p:sp>
      <p:sp>
        <p:nvSpPr>
          <p:cNvPr id="6" name="Footer Placeholder 5"/>
          <p:cNvSpPr>
            <a:spLocks noGrp="1"/>
          </p:cNvSpPr>
          <p:nvPr>
            <p:ph type="ftr" sz="quarter" idx="11"/>
          </p:nvPr>
        </p:nvSpPr>
        <p:spPr/>
        <p:txBody>
          <a:bodyPr/>
          <a:lstStyle/>
          <a:p>
            <a:pPr>
              <a:defRPr/>
            </a:pPr>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DB48E091-C54F-DD41-932F-BF5AF5A10DDA}" type="slidenum">
              <a:rPr lang="en-US" altLang="en-US" smtClean="0"/>
              <a:pPr>
                <a:defRPr/>
              </a:pPr>
              <a:t>‹#›</a:t>
            </a:fld>
            <a:endParaRPr lang="en-US" altLang="en-US"/>
          </a:p>
        </p:txBody>
      </p:sp>
    </p:spTree>
    <p:extLst>
      <p:ext uri="{BB962C8B-B14F-4D97-AF65-F5344CB8AC3E}">
        <p14:creationId xmlns:p14="http://schemas.microsoft.com/office/powerpoint/2010/main" val="1225359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313E69C3-6ED0-EB48-8C33-63BB491654D5}" type="datetimeFigureOut">
              <a:rPr lang="en-US" altLang="en-US" smtClean="0"/>
              <a:pPr>
                <a:defRPr/>
              </a:pPr>
              <a:t>3/4/24</a:t>
            </a:fld>
            <a:endParaRPr lang="en-US" alt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a:defRPr/>
            </a:pPr>
            <a:fld id="{D04E0915-63B3-7445-A4F0-039D7FE974D5}" type="slidenum">
              <a:rPr lang="en-US" altLang="en-US" smtClean="0"/>
              <a:pPr>
                <a:defRPr/>
              </a:pPr>
              <a:t>‹#›</a:t>
            </a:fld>
            <a:endParaRPr lang="en-US" altLang="en-US"/>
          </a:p>
        </p:txBody>
      </p:sp>
    </p:spTree>
    <p:extLst>
      <p:ext uri="{BB962C8B-B14F-4D97-AF65-F5344CB8AC3E}">
        <p14:creationId xmlns:p14="http://schemas.microsoft.com/office/powerpoint/2010/main" val="4115131612"/>
      </p:ext>
    </p:extLst>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 id="2147484007" r:id="rId12"/>
    <p:sldLayoutId id="2147484008" r:id="rId13"/>
    <p:sldLayoutId id="2147484009" r:id="rId14"/>
    <p:sldLayoutId id="2147484010" r:id="rId15"/>
    <p:sldLayoutId id="2147484011"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flickr.com/photos/kaykim/3883340152/"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https://creativecommons.org/licenses/by/3.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publicdomainpictures.net/view-image.php?image=53249" TargetMode="External"/><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publicdomainpictures.net/en/view-image.php?image=308017&amp;picture=isolated-gold-star-one"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pixabay.com/en/veiltail-fish-goldfish-swim-11455/" TargetMode="Externa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s://www.aliem.com/teaming-tips-case-8-wayward-collaborator/"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ADF4631-3C8F-45EE-8D19-4D3E8426B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9144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F291099C-17EE-4E0E-B096-C799750500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p:grpSpPr>
        <p:sp>
          <p:nvSpPr>
            <p:cNvPr id="14" name="Freeform 11">
              <a:extLst>
                <a:ext uri="{FF2B5EF4-FFF2-40B4-BE49-F238E27FC236}">
                  <a16:creationId xmlns:a16="http://schemas.microsoft.com/office/drawing/2014/main" id="{E21C6221-3E1B-4ABD-8172-FAE995E65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15" name="Freeform 12">
              <a:extLst>
                <a:ext uri="{FF2B5EF4-FFF2-40B4-BE49-F238E27FC236}">
                  <a16:creationId xmlns:a16="http://schemas.microsoft.com/office/drawing/2014/main" id="{D3EF5991-93EA-451F-BB82-1ABC4AC0D2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16" name="Freeform 13">
              <a:extLst>
                <a:ext uri="{FF2B5EF4-FFF2-40B4-BE49-F238E27FC236}">
                  <a16:creationId xmlns:a16="http://schemas.microsoft.com/office/drawing/2014/main" id="{136F96F7-16E6-48A1-A211-0B4A4D0C83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17" name="Freeform 14">
              <a:extLst>
                <a:ext uri="{FF2B5EF4-FFF2-40B4-BE49-F238E27FC236}">
                  <a16:creationId xmlns:a16="http://schemas.microsoft.com/office/drawing/2014/main" id="{5C00D000-7FA5-40C4-AB6A-DE3A61AB83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18" name="Freeform 15">
              <a:extLst>
                <a:ext uri="{FF2B5EF4-FFF2-40B4-BE49-F238E27FC236}">
                  <a16:creationId xmlns:a16="http://schemas.microsoft.com/office/drawing/2014/main" id="{5AAEB880-A03D-4743-9060-D7A846FA6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19" name="Freeform 16">
              <a:extLst>
                <a:ext uri="{FF2B5EF4-FFF2-40B4-BE49-F238E27FC236}">
                  <a16:creationId xmlns:a16="http://schemas.microsoft.com/office/drawing/2014/main" id="{CC64DD68-0B96-4DE9-8FD5-3175E4A3F1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20" name="Freeform 17">
              <a:extLst>
                <a:ext uri="{FF2B5EF4-FFF2-40B4-BE49-F238E27FC236}">
                  <a16:creationId xmlns:a16="http://schemas.microsoft.com/office/drawing/2014/main" id="{69118400-C17B-4068-86D3-93CAE7702C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21" name="Freeform 18">
              <a:extLst>
                <a:ext uri="{FF2B5EF4-FFF2-40B4-BE49-F238E27FC236}">
                  <a16:creationId xmlns:a16="http://schemas.microsoft.com/office/drawing/2014/main" id="{117FA22F-CBA8-4CF5-B8CC-2D169B67E4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22" name="Freeform 19">
              <a:extLst>
                <a:ext uri="{FF2B5EF4-FFF2-40B4-BE49-F238E27FC236}">
                  <a16:creationId xmlns:a16="http://schemas.microsoft.com/office/drawing/2014/main" id="{8FB2D443-8598-4CEE-AED2-BEF49AA95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23" name="Freeform 20">
              <a:extLst>
                <a:ext uri="{FF2B5EF4-FFF2-40B4-BE49-F238E27FC236}">
                  <a16:creationId xmlns:a16="http://schemas.microsoft.com/office/drawing/2014/main" id="{92593E33-68AF-485D-99D0-080CEA1971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24" name="Freeform 21">
              <a:extLst>
                <a:ext uri="{FF2B5EF4-FFF2-40B4-BE49-F238E27FC236}">
                  <a16:creationId xmlns:a16="http://schemas.microsoft.com/office/drawing/2014/main" id="{96A28427-575C-4904-AC4B-3DD62801DC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25" name="Freeform 22">
              <a:extLst>
                <a:ext uri="{FF2B5EF4-FFF2-40B4-BE49-F238E27FC236}">
                  <a16:creationId xmlns:a16="http://schemas.microsoft.com/office/drawing/2014/main" id="{782FA736-DE89-4D13-B0A7-3906B32CEF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sp>
        <p:nvSpPr>
          <p:cNvPr id="2" name="Title 1">
            <a:extLst>
              <a:ext uri="{FF2B5EF4-FFF2-40B4-BE49-F238E27FC236}">
                <a16:creationId xmlns:a16="http://schemas.microsoft.com/office/drawing/2014/main" id="{DA1128AD-283C-95A6-BE8B-6413A904601E}"/>
              </a:ext>
            </a:extLst>
          </p:cNvPr>
          <p:cNvSpPr>
            <a:spLocks noGrp="1"/>
          </p:cNvSpPr>
          <p:nvPr>
            <p:ph type="ctrTitle"/>
          </p:nvPr>
        </p:nvSpPr>
        <p:spPr>
          <a:xfrm>
            <a:off x="1941909" y="4529540"/>
            <a:ext cx="6686550" cy="1162423"/>
          </a:xfrm>
        </p:spPr>
        <p:txBody>
          <a:bodyPr rtlCol="0">
            <a:normAutofit/>
          </a:bodyPr>
          <a:lstStyle/>
          <a:p>
            <a:pPr marL="484632" eaLnBrk="1" fontAlgn="auto" hangingPunct="1">
              <a:lnSpc>
                <a:spcPct val="90000"/>
              </a:lnSpc>
              <a:spcAft>
                <a:spcPts val="0"/>
              </a:spcAft>
              <a:defRPr/>
            </a:pPr>
            <a:r>
              <a:rPr lang="en-US" sz="3800" dirty="0"/>
              <a:t>The Fishbowl- a metaphor</a:t>
            </a:r>
            <a:br>
              <a:rPr lang="en-US" sz="3800" dirty="0"/>
            </a:br>
            <a:endParaRPr lang="en-US" sz="3800" dirty="0"/>
          </a:p>
        </p:txBody>
      </p:sp>
      <p:sp>
        <p:nvSpPr>
          <p:cNvPr id="3" name="Subtitle 2">
            <a:extLst>
              <a:ext uri="{FF2B5EF4-FFF2-40B4-BE49-F238E27FC236}">
                <a16:creationId xmlns:a16="http://schemas.microsoft.com/office/drawing/2014/main" id="{2D04707B-6C24-F9A3-1A99-1B561307B48E}"/>
              </a:ext>
            </a:extLst>
          </p:cNvPr>
          <p:cNvSpPr>
            <a:spLocks noGrp="1"/>
          </p:cNvSpPr>
          <p:nvPr>
            <p:ph type="subTitle" idx="1"/>
          </p:nvPr>
        </p:nvSpPr>
        <p:spPr>
          <a:xfrm>
            <a:off x="1941909" y="5696711"/>
            <a:ext cx="6686550" cy="507189"/>
          </a:xfrm>
        </p:spPr>
        <p:txBody>
          <a:bodyPr rtlCol="0">
            <a:normAutofit/>
          </a:bodyPr>
          <a:lstStyle/>
          <a:p>
            <a:pPr eaLnBrk="1" fontAlgn="auto" hangingPunct="1">
              <a:lnSpc>
                <a:spcPct val="90000"/>
              </a:lnSpc>
              <a:spcAft>
                <a:spcPts val="0"/>
              </a:spcAft>
              <a:buFont typeface="Wingdings 2"/>
              <a:buNone/>
              <a:defRPr/>
            </a:pPr>
            <a:r>
              <a:rPr lang="en-US" sz="1000" b="1" dirty="0"/>
              <a:t>Guidelines for Socratic Dialogue (Loosely based on the </a:t>
            </a:r>
            <a:r>
              <a:rPr lang="en-US" sz="1000" b="1" dirty="0" err="1"/>
              <a:t>Padeia</a:t>
            </a:r>
            <a:r>
              <a:rPr lang="en-US" sz="1000" b="1" dirty="0"/>
              <a:t> Seminar)</a:t>
            </a:r>
            <a:endParaRPr lang="en-US" sz="1000" dirty="0"/>
          </a:p>
          <a:p>
            <a:pPr eaLnBrk="1" fontAlgn="auto" hangingPunct="1">
              <a:lnSpc>
                <a:spcPct val="90000"/>
              </a:lnSpc>
              <a:spcAft>
                <a:spcPts val="0"/>
              </a:spcAft>
              <a:buFont typeface="Wingdings 2"/>
              <a:buNone/>
              <a:defRPr/>
            </a:pPr>
            <a:r>
              <a:rPr lang="en-US" sz="1000" dirty="0"/>
              <a:t>Mrs.  Shriver</a:t>
            </a:r>
          </a:p>
          <a:p>
            <a:pPr eaLnBrk="1" fontAlgn="auto" hangingPunct="1">
              <a:lnSpc>
                <a:spcPct val="90000"/>
              </a:lnSpc>
              <a:spcAft>
                <a:spcPts val="0"/>
              </a:spcAft>
              <a:buFont typeface="Wingdings 2"/>
              <a:buNone/>
              <a:defRPr/>
            </a:pPr>
            <a:endParaRPr lang="en-US" sz="1000" dirty="0"/>
          </a:p>
        </p:txBody>
      </p:sp>
      <p:grpSp>
        <p:nvGrpSpPr>
          <p:cNvPr id="27" name="Group 26">
            <a:extLst>
              <a:ext uri="{FF2B5EF4-FFF2-40B4-BE49-F238E27FC236}">
                <a16:creationId xmlns:a16="http://schemas.microsoft.com/office/drawing/2014/main" id="{6A54B62D-FC5C-4E1A-8D8B-279576FE53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786"/>
            <a:ext cx="1767505" cy="6854040"/>
            <a:chOff x="6627813" y="194833"/>
            <a:chExt cx="1952625" cy="5678918"/>
          </a:xfrm>
        </p:grpSpPr>
        <p:sp>
          <p:nvSpPr>
            <p:cNvPr id="28" name="Freeform 27">
              <a:extLst>
                <a:ext uri="{FF2B5EF4-FFF2-40B4-BE49-F238E27FC236}">
                  <a16:creationId xmlns:a16="http://schemas.microsoft.com/office/drawing/2014/main" id="{4706D2CB-CE4C-4F40-B189-FD7BB4466B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29" name="Freeform 28">
              <a:extLst>
                <a:ext uri="{FF2B5EF4-FFF2-40B4-BE49-F238E27FC236}">
                  <a16:creationId xmlns:a16="http://schemas.microsoft.com/office/drawing/2014/main" id="{2714CF7E-2DF6-4F91-8BB2-D62E8B549D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30" name="Freeform 29">
              <a:extLst>
                <a:ext uri="{FF2B5EF4-FFF2-40B4-BE49-F238E27FC236}">
                  <a16:creationId xmlns:a16="http://schemas.microsoft.com/office/drawing/2014/main" id="{F30DCFE1-624D-4D3C-AC61-757C2FF356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31" name="Freeform 30">
              <a:extLst>
                <a:ext uri="{FF2B5EF4-FFF2-40B4-BE49-F238E27FC236}">
                  <a16:creationId xmlns:a16="http://schemas.microsoft.com/office/drawing/2014/main" id="{BF08ABFE-DD31-4F1F-9520-93CC613CD3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32" name="Freeform 31">
              <a:extLst>
                <a:ext uri="{FF2B5EF4-FFF2-40B4-BE49-F238E27FC236}">
                  <a16:creationId xmlns:a16="http://schemas.microsoft.com/office/drawing/2014/main" id="{ADFB2DBD-F00A-4820-876F-4E75F216B1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33" name="Freeform 32">
              <a:extLst>
                <a:ext uri="{FF2B5EF4-FFF2-40B4-BE49-F238E27FC236}">
                  <a16:creationId xmlns:a16="http://schemas.microsoft.com/office/drawing/2014/main" id="{3F85387B-5668-4570-BC5C-AA89417C71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34" name="Freeform 33">
              <a:extLst>
                <a:ext uri="{FF2B5EF4-FFF2-40B4-BE49-F238E27FC236}">
                  <a16:creationId xmlns:a16="http://schemas.microsoft.com/office/drawing/2014/main" id="{FEA70EF6-623D-453D-8360-1B0C142A29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35" name="Freeform 34">
              <a:extLst>
                <a:ext uri="{FF2B5EF4-FFF2-40B4-BE49-F238E27FC236}">
                  <a16:creationId xmlns:a16="http://schemas.microsoft.com/office/drawing/2014/main" id="{FE3B449C-A5FE-44B9-A01C-A115C37D3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36" name="Freeform 35">
              <a:extLst>
                <a:ext uri="{FF2B5EF4-FFF2-40B4-BE49-F238E27FC236}">
                  <a16:creationId xmlns:a16="http://schemas.microsoft.com/office/drawing/2014/main" id="{BD672E89-DAB4-41AE-891D-6B6A52B0EA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37" name="Freeform 36">
              <a:extLst>
                <a:ext uri="{FF2B5EF4-FFF2-40B4-BE49-F238E27FC236}">
                  <a16:creationId xmlns:a16="http://schemas.microsoft.com/office/drawing/2014/main" id="{C69123C3-F0F9-4AA7-BA7B-9E5E0AF27E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38" name="Freeform 37">
              <a:extLst>
                <a:ext uri="{FF2B5EF4-FFF2-40B4-BE49-F238E27FC236}">
                  <a16:creationId xmlns:a16="http://schemas.microsoft.com/office/drawing/2014/main" id="{E10779C5-3DD9-489D-9A2D-EF45B7BE30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39" name="Freeform 38">
              <a:extLst>
                <a:ext uri="{FF2B5EF4-FFF2-40B4-BE49-F238E27FC236}">
                  <a16:creationId xmlns:a16="http://schemas.microsoft.com/office/drawing/2014/main" id="{1D3B4B35-2090-4DA8-ADBE-DD888B4E17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41" name="Rectangle 40">
            <a:extLst>
              <a:ext uri="{FF2B5EF4-FFF2-40B4-BE49-F238E27FC236}">
                <a16:creationId xmlns:a16="http://schemas.microsoft.com/office/drawing/2014/main" id="{46FA917F-43A3-4FA3-A085-59D0DC397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Picture 4" descr="A picture containing indoor, fishbowl, glass, porcelain&#10;&#10;Description automatically generated">
            <a:extLst>
              <a:ext uri="{FF2B5EF4-FFF2-40B4-BE49-F238E27FC236}">
                <a16:creationId xmlns:a16="http://schemas.microsoft.com/office/drawing/2014/main" id="{C2B10E90-C539-3BC7-4E38-A14D13F3D41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941909" y="640080"/>
            <a:ext cx="4969291" cy="3602736"/>
          </a:xfrm>
          <a:prstGeom prst="rect">
            <a:avLst/>
          </a:prstGeom>
        </p:spPr>
      </p:pic>
      <p:sp>
        <p:nvSpPr>
          <p:cNvPr id="43" name="Freeform 33">
            <a:extLst>
              <a:ext uri="{FF2B5EF4-FFF2-40B4-BE49-F238E27FC236}">
                <a16:creationId xmlns:a16="http://schemas.microsoft.com/office/drawing/2014/main" id="{9CBF007B-8C8C-4F79-B037-9F4C61F9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753578"/>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n-US"/>
          </a:p>
        </p:txBody>
      </p:sp>
      <p:sp>
        <p:nvSpPr>
          <p:cNvPr id="6" name="TextBox 5">
            <a:extLst>
              <a:ext uri="{FF2B5EF4-FFF2-40B4-BE49-F238E27FC236}">
                <a16:creationId xmlns:a16="http://schemas.microsoft.com/office/drawing/2014/main" id="{7238A043-15B5-BD2D-446C-42EAD0B811F4}"/>
              </a:ext>
            </a:extLst>
          </p:cNvPr>
          <p:cNvSpPr txBox="1"/>
          <p:nvPr/>
        </p:nvSpPr>
        <p:spPr>
          <a:xfrm>
            <a:off x="4371723" y="4042761"/>
            <a:ext cx="253947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flickr.com/photos/kaykim/3883340152/">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1511" name="Rectangle 21510">
            <a:extLst>
              <a:ext uri="{FF2B5EF4-FFF2-40B4-BE49-F238E27FC236}">
                <a16:creationId xmlns:a16="http://schemas.microsoft.com/office/drawing/2014/main" id="{CD306B45-25EE-434D-ABA9-A27B79320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0154DE-60AE-3DC2-4367-5C2F8C6AE5E8}"/>
              </a:ext>
            </a:extLst>
          </p:cNvPr>
          <p:cNvSpPr>
            <a:spLocks noGrp="1"/>
          </p:cNvSpPr>
          <p:nvPr>
            <p:ph type="title"/>
          </p:nvPr>
        </p:nvSpPr>
        <p:spPr>
          <a:xfrm>
            <a:off x="784514" y="942108"/>
            <a:ext cx="2442412" cy="4969113"/>
          </a:xfrm>
        </p:spPr>
        <p:txBody>
          <a:bodyPr rtlCol="0" anchor="ctr">
            <a:normAutofit/>
          </a:bodyPr>
          <a:lstStyle/>
          <a:p>
            <a:pPr marL="484632" eaLnBrk="1" fontAlgn="auto" hangingPunct="1">
              <a:spcAft>
                <a:spcPts val="0"/>
              </a:spcAft>
              <a:defRPr/>
            </a:pPr>
            <a:r>
              <a:rPr lang="en-US">
                <a:solidFill>
                  <a:schemeClr val="tx2">
                    <a:lumMod val="75000"/>
                  </a:schemeClr>
                </a:solidFill>
              </a:rPr>
              <a:t>Inner Circle</a:t>
            </a:r>
          </a:p>
        </p:txBody>
      </p:sp>
      <p:sp>
        <p:nvSpPr>
          <p:cNvPr id="21513" name="Rectangle 21512">
            <a:extLst>
              <a:ext uri="{FF2B5EF4-FFF2-40B4-BE49-F238E27FC236}">
                <a16:creationId xmlns:a16="http://schemas.microsoft.com/office/drawing/2014/main" id="{0A42F85E-4939-431E-8B4A-EC07C8E0A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21515" name="Straight Connector 21514">
            <a:extLst>
              <a:ext uri="{FF2B5EF4-FFF2-40B4-BE49-F238E27FC236}">
                <a16:creationId xmlns:a16="http://schemas.microsoft.com/office/drawing/2014/main" id="{27EBB3F9-D6F7-4F6A-8843-9FEBA15E49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21517" name="Group 21516">
            <a:extLst>
              <a:ext uri="{FF2B5EF4-FFF2-40B4-BE49-F238E27FC236}">
                <a16:creationId xmlns:a16="http://schemas.microsoft.com/office/drawing/2014/main" id="{5D2B17EF-74EB-4C33-B2E2-8E727B2E7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4507495" y="0"/>
            <a:ext cx="4632727" cy="6853245"/>
            <a:chOff x="2487613" y="285750"/>
            <a:chExt cx="2428876" cy="5654676"/>
          </a:xfrm>
          <a:solidFill>
            <a:schemeClr val="bg1">
              <a:alpha val="30000"/>
            </a:schemeClr>
          </a:solidFill>
        </p:grpSpPr>
        <p:sp>
          <p:nvSpPr>
            <p:cNvPr id="21518" name="Freeform 11">
              <a:extLst>
                <a:ext uri="{FF2B5EF4-FFF2-40B4-BE49-F238E27FC236}">
                  <a16:creationId xmlns:a16="http://schemas.microsoft.com/office/drawing/2014/main" id="{0A5F1F8A-3206-4B86-883F-65E98BB6E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en-US"/>
            </a:p>
          </p:txBody>
        </p:sp>
        <p:sp>
          <p:nvSpPr>
            <p:cNvPr id="21519" name="Freeform 12">
              <a:extLst>
                <a:ext uri="{FF2B5EF4-FFF2-40B4-BE49-F238E27FC236}">
                  <a16:creationId xmlns:a16="http://schemas.microsoft.com/office/drawing/2014/main" id="{6935F8C7-CC88-4243-9786-F3CDBF04A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en-US"/>
            </a:p>
          </p:txBody>
        </p:sp>
        <p:sp>
          <p:nvSpPr>
            <p:cNvPr id="21520" name="Freeform 13">
              <a:extLst>
                <a:ext uri="{FF2B5EF4-FFF2-40B4-BE49-F238E27FC236}">
                  <a16:creationId xmlns:a16="http://schemas.microsoft.com/office/drawing/2014/main" id="{9AF7BAD9-71B3-40D8-A089-EFF7FE67B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en-US"/>
            </a:p>
          </p:txBody>
        </p:sp>
        <p:sp>
          <p:nvSpPr>
            <p:cNvPr id="21521" name="Freeform 14">
              <a:extLst>
                <a:ext uri="{FF2B5EF4-FFF2-40B4-BE49-F238E27FC236}">
                  <a16:creationId xmlns:a16="http://schemas.microsoft.com/office/drawing/2014/main" id="{6467094F-AEF0-4D3B-BB76-8B3C1F08B9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en-US"/>
            </a:p>
          </p:txBody>
        </p:sp>
        <p:sp>
          <p:nvSpPr>
            <p:cNvPr id="21522" name="Freeform 15">
              <a:extLst>
                <a:ext uri="{FF2B5EF4-FFF2-40B4-BE49-F238E27FC236}">
                  <a16:creationId xmlns:a16="http://schemas.microsoft.com/office/drawing/2014/main" id="{36F56AF9-DEF1-44E7-BF42-6AAC1AA9D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en-US"/>
            </a:p>
          </p:txBody>
        </p:sp>
        <p:sp>
          <p:nvSpPr>
            <p:cNvPr id="21523" name="Freeform 16">
              <a:extLst>
                <a:ext uri="{FF2B5EF4-FFF2-40B4-BE49-F238E27FC236}">
                  <a16:creationId xmlns:a16="http://schemas.microsoft.com/office/drawing/2014/main" id="{A43EBE71-20BA-4A40-A513-516678089D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en-US"/>
            </a:p>
          </p:txBody>
        </p:sp>
        <p:sp>
          <p:nvSpPr>
            <p:cNvPr id="21524" name="Freeform 17">
              <a:extLst>
                <a:ext uri="{FF2B5EF4-FFF2-40B4-BE49-F238E27FC236}">
                  <a16:creationId xmlns:a16="http://schemas.microsoft.com/office/drawing/2014/main" id="{1DB39648-7B38-4D0B-93C5-048EC4A45C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en-US"/>
            </a:p>
          </p:txBody>
        </p:sp>
        <p:sp>
          <p:nvSpPr>
            <p:cNvPr id="21525" name="Freeform 18">
              <a:extLst>
                <a:ext uri="{FF2B5EF4-FFF2-40B4-BE49-F238E27FC236}">
                  <a16:creationId xmlns:a16="http://schemas.microsoft.com/office/drawing/2014/main" id="{8DD2661F-DE5F-45EA-B30B-7C6589638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en-US"/>
            </a:p>
          </p:txBody>
        </p:sp>
        <p:sp>
          <p:nvSpPr>
            <p:cNvPr id="21526" name="Freeform 19">
              <a:extLst>
                <a:ext uri="{FF2B5EF4-FFF2-40B4-BE49-F238E27FC236}">
                  <a16:creationId xmlns:a16="http://schemas.microsoft.com/office/drawing/2014/main" id="{ABF0A0E5-E68E-4183-A913-228692FD85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en-US"/>
            </a:p>
          </p:txBody>
        </p:sp>
        <p:sp>
          <p:nvSpPr>
            <p:cNvPr id="21527" name="Freeform 20">
              <a:extLst>
                <a:ext uri="{FF2B5EF4-FFF2-40B4-BE49-F238E27FC236}">
                  <a16:creationId xmlns:a16="http://schemas.microsoft.com/office/drawing/2014/main" id="{615D8F55-8ACD-4EFE-A832-06E785479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en-US"/>
            </a:p>
          </p:txBody>
        </p:sp>
        <p:sp>
          <p:nvSpPr>
            <p:cNvPr id="21528" name="Freeform 21">
              <a:extLst>
                <a:ext uri="{FF2B5EF4-FFF2-40B4-BE49-F238E27FC236}">
                  <a16:creationId xmlns:a16="http://schemas.microsoft.com/office/drawing/2014/main" id="{0FDF4201-8CEC-474B-A6B1-88039B704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en-US"/>
            </a:p>
          </p:txBody>
        </p:sp>
        <p:sp>
          <p:nvSpPr>
            <p:cNvPr id="21529" name="Freeform 22">
              <a:extLst>
                <a:ext uri="{FF2B5EF4-FFF2-40B4-BE49-F238E27FC236}">
                  <a16:creationId xmlns:a16="http://schemas.microsoft.com/office/drawing/2014/main" id="{0F60AEA4-B25F-417E-93FC-59686DFBE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en-US"/>
            </a:p>
          </p:txBody>
        </p:sp>
      </p:grpSp>
      <p:sp>
        <p:nvSpPr>
          <p:cNvPr id="21506" name="Content Placeholder 2">
            <a:extLst>
              <a:ext uri="{FF2B5EF4-FFF2-40B4-BE49-F238E27FC236}">
                <a16:creationId xmlns:a16="http://schemas.microsoft.com/office/drawing/2014/main" id="{79635413-EF47-D899-6B54-F09C775162A5}"/>
              </a:ext>
            </a:extLst>
          </p:cNvPr>
          <p:cNvSpPr>
            <a:spLocks noGrp="1"/>
          </p:cNvSpPr>
          <p:nvPr>
            <p:ph idx="1"/>
          </p:nvPr>
        </p:nvSpPr>
        <p:spPr>
          <a:xfrm>
            <a:off x="3786796" y="942107"/>
            <a:ext cx="4841662" cy="5589831"/>
          </a:xfrm>
        </p:spPr>
        <p:txBody>
          <a:bodyPr rtlCol="0" anchor="ctr">
            <a:normAutofit lnSpcReduction="10000"/>
          </a:bodyPr>
          <a:lstStyle/>
          <a:p>
            <a:pPr eaLnBrk="1" fontAlgn="auto" hangingPunct="1">
              <a:spcAft>
                <a:spcPts val="0"/>
              </a:spcAft>
              <a:buFont typeface="Wingdings 3" charset="2"/>
              <a:buChar char=""/>
              <a:defRPr/>
            </a:pPr>
            <a:r>
              <a:rPr lang="en-US" altLang="en-US" dirty="0">
                <a:solidFill>
                  <a:schemeClr val="tx2">
                    <a:lumMod val="75000"/>
                  </a:schemeClr>
                </a:solidFill>
                <a:ea typeface="ＭＳ Ｐゴシック" panose="020B0600070205080204" pitchFamily="34" charset="-128"/>
              </a:rPr>
              <a:t>Asks the prepared questions.</a:t>
            </a:r>
          </a:p>
          <a:p>
            <a:pPr eaLnBrk="1" fontAlgn="auto" hangingPunct="1">
              <a:spcAft>
                <a:spcPts val="0"/>
              </a:spcAft>
              <a:buFont typeface="Wingdings 3" charset="2"/>
              <a:buChar char=""/>
              <a:defRPr/>
            </a:pPr>
            <a:r>
              <a:rPr lang="en-US" altLang="en-US" dirty="0">
                <a:solidFill>
                  <a:schemeClr val="tx2">
                    <a:lumMod val="75000"/>
                  </a:schemeClr>
                </a:solidFill>
                <a:ea typeface="ＭＳ Ｐゴシック" panose="020B0600070205080204" pitchFamily="34" charset="-128"/>
              </a:rPr>
              <a:t>Makes relevant comments during the seminar which show response to questions</a:t>
            </a:r>
            <a:r>
              <a:rPr lang="en-US" altLang="ja-JP" dirty="0">
                <a:solidFill>
                  <a:schemeClr val="tx2">
                    <a:lumMod val="75000"/>
                  </a:schemeClr>
                </a:solidFill>
                <a:ea typeface="ＭＳ Ｐゴシック" panose="020B0600070205080204" pitchFamily="34" charset="-128"/>
              </a:rPr>
              <a:t>.  Helps to enlarge understanding of the text and ideas generated by the seminar.</a:t>
            </a:r>
          </a:p>
          <a:p>
            <a:pPr eaLnBrk="1" fontAlgn="auto" hangingPunct="1">
              <a:spcAft>
                <a:spcPts val="0"/>
              </a:spcAft>
              <a:buFont typeface="Wingdings 3" charset="2"/>
              <a:buChar char=""/>
              <a:defRPr/>
            </a:pPr>
            <a:r>
              <a:rPr lang="en-US" altLang="en-US" dirty="0">
                <a:solidFill>
                  <a:schemeClr val="tx2">
                    <a:lumMod val="75000"/>
                  </a:schemeClr>
                </a:solidFill>
                <a:ea typeface="ＭＳ Ｐゴシック" panose="020B0600070205080204" pitchFamily="34" charset="-128"/>
              </a:rPr>
              <a:t>Uses the text itself to flesh out ideas presented. </a:t>
            </a:r>
          </a:p>
          <a:p>
            <a:pPr eaLnBrk="1" fontAlgn="auto" hangingPunct="1">
              <a:spcAft>
                <a:spcPts val="0"/>
              </a:spcAft>
              <a:buFont typeface="Wingdings 3" charset="2"/>
              <a:buChar char=""/>
              <a:defRPr/>
            </a:pPr>
            <a:r>
              <a:rPr lang="en-US" altLang="en-US" dirty="0">
                <a:solidFill>
                  <a:schemeClr val="tx2">
                    <a:lumMod val="75000"/>
                  </a:schemeClr>
                </a:solidFill>
                <a:ea typeface="ＭＳ Ｐゴシック" panose="020B0600070205080204" pitchFamily="34" charset="-128"/>
              </a:rPr>
              <a:t>Shows attentiveness through body language (i.e. sitting up straight, looking at the speaker)</a:t>
            </a:r>
          </a:p>
          <a:p>
            <a:pPr eaLnBrk="1" fontAlgn="auto" hangingPunct="1">
              <a:spcAft>
                <a:spcPts val="0"/>
              </a:spcAft>
              <a:buFont typeface="Wingdings 3" charset="2"/>
              <a:buChar char=""/>
              <a:defRPr/>
            </a:pPr>
            <a:r>
              <a:rPr lang="en-US" altLang="en-US" dirty="0">
                <a:solidFill>
                  <a:schemeClr val="tx2">
                    <a:lumMod val="75000"/>
                  </a:schemeClr>
                </a:solidFill>
                <a:ea typeface="ＭＳ Ｐゴシック" panose="020B0600070205080204" pitchFamily="34" charset="-128"/>
              </a:rPr>
              <a:t>Realizes this is not a debate</a:t>
            </a:r>
          </a:p>
          <a:p>
            <a:pPr eaLnBrk="1" fontAlgn="auto" hangingPunct="1">
              <a:spcAft>
                <a:spcPts val="0"/>
              </a:spcAft>
              <a:buFont typeface="Wingdings 3" charset="2"/>
              <a:buChar char=""/>
              <a:defRPr/>
            </a:pPr>
            <a:r>
              <a:rPr lang="en-US" altLang="en-US" dirty="0">
                <a:solidFill>
                  <a:schemeClr val="tx2">
                    <a:lumMod val="75000"/>
                  </a:schemeClr>
                </a:solidFill>
                <a:ea typeface="ＭＳ Ｐゴシック" panose="020B0600070205080204" pitchFamily="34" charset="-128"/>
              </a:rPr>
              <a:t> Supports others</a:t>
            </a:r>
            <a:r>
              <a:rPr lang="ja-JP" altLang="en-US">
                <a:solidFill>
                  <a:schemeClr val="tx2">
                    <a:lumMod val="75000"/>
                  </a:schemeClr>
                </a:solidFill>
                <a:ea typeface="ＭＳ Ｐゴシック" panose="020B0600070205080204" pitchFamily="34" charset="-128"/>
              </a:rPr>
              <a:t>’</a:t>
            </a:r>
            <a:r>
              <a:rPr lang="en-US" altLang="ja-JP" dirty="0">
                <a:solidFill>
                  <a:schemeClr val="tx2">
                    <a:lumMod val="75000"/>
                  </a:schemeClr>
                </a:solidFill>
                <a:ea typeface="ＭＳ Ｐゴシック" panose="020B0600070205080204" pitchFamily="34" charset="-128"/>
              </a:rPr>
              <a:t>comments and thinking even if challenging a specific line of reasoning.</a:t>
            </a:r>
          </a:p>
          <a:p>
            <a:pPr eaLnBrk="1" fontAlgn="auto" hangingPunct="1">
              <a:spcAft>
                <a:spcPts val="0"/>
              </a:spcAft>
              <a:buFont typeface="Wingdings 3" charset="2"/>
              <a:buChar char=""/>
              <a:defRPr/>
            </a:pPr>
            <a:r>
              <a:rPr lang="en-US" altLang="ja-JP" dirty="0">
                <a:solidFill>
                  <a:schemeClr val="tx2">
                    <a:lumMod val="75000"/>
                  </a:schemeClr>
                </a:solidFill>
                <a:ea typeface="ＭＳ Ｐゴシック" panose="020B0600070205080204" pitchFamily="34" charset="-128"/>
              </a:rPr>
              <a:t> Does not belittle or criticize, disparage or claim to assume another person’s motives.</a:t>
            </a:r>
          </a:p>
          <a:p>
            <a:pPr eaLnBrk="1" fontAlgn="auto" hangingPunct="1">
              <a:spcAft>
                <a:spcPts val="0"/>
              </a:spcAft>
              <a:buFont typeface="Wingdings 3" charset="2"/>
              <a:buChar char=""/>
              <a:defRPr/>
            </a:pPr>
            <a:endParaRPr lang="en-US" altLang="en-US" dirty="0">
              <a:solidFill>
                <a:schemeClr val="tx2">
                  <a:lumMod val="75000"/>
                </a:schemeClr>
              </a:solidFill>
              <a:ea typeface="ＭＳ Ｐゴシック" panose="020B0600070205080204" pitchFamily="34" charset="-12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AD48F-F537-84CE-3BC4-DC0E307770AE}"/>
              </a:ext>
            </a:extLst>
          </p:cNvPr>
          <p:cNvSpPr>
            <a:spLocks noGrp="1"/>
          </p:cNvSpPr>
          <p:nvPr>
            <p:ph type="title"/>
          </p:nvPr>
        </p:nvSpPr>
        <p:spPr>
          <a:xfrm>
            <a:off x="1277400" y="304800"/>
            <a:ext cx="6589199" cy="1280890"/>
          </a:xfrm>
        </p:spPr>
        <p:txBody>
          <a:bodyPr rtlCol="0">
            <a:normAutofit fontScale="90000"/>
          </a:bodyPr>
          <a:lstStyle/>
          <a:p>
            <a:pPr marL="484632" eaLnBrk="1" fontAlgn="auto" hangingPunct="1">
              <a:spcAft>
                <a:spcPts val="0"/>
              </a:spcAft>
              <a:defRPr/>
            </a:pPr>
            <a:r>
              <a:rPr lang="en-US" b="1" dirty="0">
                <a:solidFill>
                  <a:schemeClr val="accent1">
                    <a:tint val="83000"/>
                    <a:satMod val="150000"/>
                  </a:schemeClr>
                </a:solidFill>
              </a:rPr>
              <a:t>Social contract style Listening and Speaking phrases for  a fishbowl</a:t>
            </a:r>
            <a:endParaRPr lang="en-US" dirty="0">
              <a:solidFill>
                <a:schemeClr val="accent1">
                  <a:tint val="83000"/>
                  <a:satMod val="150000"/>
                </a:schemeClr>
              </a:solidFill>
            </a:endParaRPr>
          </a:p>
        </p:txBody>
      </p:sp>
      <p:sp>
        <p:nvSpPr>
          <p:cNvPr id="22530" name="Content Placeholder 2">
            <a:extLst>
              <a:ext uri="{FF2B5EF4-FFF2-40B4-BE49-F238E27FC236}">
                <a16:creationId xmlns:a16="http://schemas.microsoft.com/office/drawing/2014/main" id="{900DAC44-BC6F-D552-B6CC-6D0DC32B5408}"/>
              </a:ext>
            </a:extLst>
          </p:cNvPr>
          <p:cNvSpPr>
            <a:spLocks noGrp="1"/>
          </p:cNvSpPr>
          <p:nvPr>
            <p:ph idx="1"/>
          </p:nvPr>
        </p:nvSpPr>
        <p:spPr>
          <a:xfrm>
            <a:off x="304800" y="1828800"/>
            <a:ext cx="8686800" cy="4724400"/>
          </a:xfrm>
        </p:spPr>
        <p:txBody>
          <a:bodyPr rtlCol="0">
            <a:normAutofit/>
          </a:bodyPr>
          <a:lstStyle/>
          <a:p>
            <a:pPr eaLnBrk="1" fontAlgn="auto" hangingPunct="1">
              <a:lnSpc>
                <a:spcPct val="80000"/>
              </a:lnSpc>
              <a:spcAft>
                <a:spcPts val="0"/>
              </a:spcAft>
              <a:buFont typeface="Wingdings 2" pitchFamily="2" charset="2"/>
              <a:buNone/>
              <a:defRPr/>
            </a:pPr>
            <a:r>
              <a:rPr lang="en-US" altLang="en-US" sz="1700" b="1" dirty="0">
                <a:ea typeface="ＭＳ Ｐゴシック" panose="020B0600070205080204" pitchFamily="34" charset="-128"/>
              </a:rPr>
              <a:t>Suggested stems for</a:t>
            </a:r>
            <a:r>
              <a:rPr lang="en-US" altLang="en-US" sz="1700" b="1" dirty="0">
                <a:solidFill>
                  <a:schemeClr val="tx1">
                    <a:lumMod val="75000"/>
                    <a:lumOff val="25000"/>
                  </a:schemeClr>
                </a:solidFill>
                <a:ea typeface="ＭＳ Ｐゴシック" panose="020B0600070205080204" pitchFamily="34" charset="-128"/>
              </a:rPr>
              <a:t> discussions:</a:t>
            </a:r>
            <a:endParaRPr lang="en-US" altLang="en-US" sz="1700" dirty="0">
              <a:solidFill>
                <a:schemeClr val="tx1">
                  <a:lumMod val="75000"/>
                  <a:lumOff val="25000"/>
                </a:schemeClr>
              </a:solidFill>
              <a:ea typeface="ＭＳ Ｐゴシック" panose="020B0600070205080204" pitchFamily="34" charset="-128"/>
            </a:endParaRPr>
          </a:p>
          <a:p>
            <a:pPr eaLnBrk="1" fontAlgn="auto" hangingPunct="1">
              <a:lnSpc>
                <a:spcPct val="80000"/>
              </a:lnSpc>
              <a:spcAft>
                <a:spcPts val="0"/>
              </a:spcAft>
              <a:buFont typeface="Wingdings 2" pitchFamily="2" charset="2"/>
              <a:buNone/>
              <a:defRPr/>
            </a:pPr>
            <a:endParaRPr lang="en-US" altLang="en-US" sz="1700" dirty="0">
              <a:solidFill>
                <a:schemeClr val="tx1">
                  <a:lumMod val="75000"/>
                  <a:lumOff val="25000"/>
                </a:schemeClr>
              </a:solidFill>
              <a:ea typeface="ＭＳ Ｐゴシック" panose="020B0600070205080204" pitchFamily="34" charset="-128"/>
            </a:endParaRPr>
          </a:p>
          <a:p>
            <a:pPr eaLnBrk="1" fontAlgn="auto" hangingPunct="1">
              <a:lnSpc>
                <a:spcPct val="80000"/>
              </a:lnSpc>
              <a:spcAft>
                <a:spcPts val="0"/>
              </a:spcAft>
              <a:buFont typeface="Wingdings 2" pitchFamily="2" charset="2"/>
              <a:buNone/>
              <a:defRPr/>
            </a:pPr>
            <a:r>
              <a:rPr lang="en-US" altLang="en-US" sz="1700" dirty="0">
                <a:solidFill>
                  <a:schemeClr val="tx1">
                    <a:lumMod val="75000"/>
                    <a:lumOff val="25000"/>
                  </a:schemeClr>
                </a:solidFill>
                <a:ea typeface="ＭＳ Ｐゴシック" panose="020B0600070205080204" pitchFamily="34" charset="-128"/>
              </a:rPr>
              <a:t>1.     I agree with _______ because, but I want to add another reason why I think____________________________________.</a:t>
            </a:r>
          </a:p>
          <a:p>
            <a:pPr eaLnBrk="1" fontAlgn="auto" hangingPunct="1">
              <a:lnSpc>
                <a:spcPct val="80000"/>
              </a:lnSpc>
              <a:spcAft>
                <a:spcPts val="0"/>
              </a:spcAft>
              <a:buFont typeface="Wingdings 2" pitchFamily="2" charset="2"/>
              <a:buNone/>
              <a:defRPr/>
            </a:pPr>
            <a:endParaRPr lang="en-US" altLang="en-US" sz="1700" dirty="0">
              <a:solidFill>
                <a:schemeClr val="tx1">
                  <a:lumMod val="75000"/>
                  <a:lumOff val="25000"/>
                </a:schemeClr>
              </a:solidFill>
              <a:ea typeface="ＭＳ Ｐゴシック" panose="020B0600070205080204" pitchFamily="34" charset="-128"/>
            </a:endParaRPr>
          </a:p>
          <a:p>
            <a:pPr eaLnBrk="1" fontAlgn="auto" hangingPunct="1">
              <a:lnSpc>
                <a:spcPct val="80000"/>
              </a:lnSpc>
              <a:spcAft>
                <a:spcPts val="0"/>
              </a:spcAft>
              <a:buFont typeface="Wingdings 2" pitchFamily="2" charset="2"/>
              <a:buNone/>
              <a:defRPr/>
            </a:pPr>
            <a:r>
              <a:rPr lang="en-US" altLang="en-US" sz="1700" dirty="0">
                <a:solidFill>
                  <a:schemeClr val="tx1">
                    <a:lumMod val="75000"/>
                    <a:lumOff val="25000"/>
                  </a:schemeClr>
                </a:solidFill>
                <a:ea typeface="ＭＳ Ｐゴシック" panose="020B0600070205080204" pitchFamily="34" charset="-128"/>
              </a:rPr>
              <a:t>2.     I disagree with _______________ because __________________________.</a:t>
            </a:r>
          </a:p>
          <a:p>
            <a:pPr eaLnBrk="1" fontAlgn="auto" hangingPunct="1">
              <a:lnSpc>
                <a:spcPct val="80000"/>
              </a:lnSpc>
              <a:spcAft>
                <a:spcPts val="0"/>
              </a:spcAft>
              <a:buFont typeface="Wingdings 2" pitchFamily="2" charset="2"/>
              <a:buNone/>
              <a:defRPr/>
            </a:pPr>
            <a:endParaRPr lang="en-US" altLang="en-US" sz="1700" dirty="0">
              <a:solidFill>
                <a:schemeClr val="tx1">
                  <a:lumMod val="75000"/>
                  <a:lumOff val="25000"/>
                </a:schemeClr>
              </a:solidFill>
              <a:ea typeface="ＭＳ Ｐゴシック" panose="020B0600070205080204" pitchFamily="34" charset="-128"/>
            </a:endParaRPr>
          </a:p>
          <a:p>
            <a:pPr eaLnBrk="1" fontAlgn="auto" hangingPunct="1">
              <a:lnSpc>
                <a:spcPct val="80000"/>
              </a:lnSpc>
              <a:spcAft>
                <a:spcPts val="0"/>
              </a:spcAft>
              <a:buFont typeface="Wingdings 2" pitchFamily="2" charset="2"/>
              <a:buNone/>
              <a:defRPr/>
            </a:pPr>
            <a:r>
              <a:rPr lang="en-US" altLang="en-US" sz="1700" dirty="0">
                <a:solidFill>
                  <a:schemeClr val="tx1">
                    <a:lumMod val="75000"/>
                    <a:lumOff val="25000"/>
                  </a:schemeClr>
                </a:solidFill>
                <a:ea typeface="ＭＳ Ｐゴシック" panose="020B0600070205080204" pitchFamily="34" charset="-128"/>
              </a:rPr>
              <a:t>3.     I</a:t>
            </a:r>
            <a:r>
              <a:rPr lang="ja-JP" altLang="en-US" sz="1700">
                <a:solidFill>
                  <a:schemeClr val="tx1">
                    <a:lumMod val="75000"/>
                    <a:lumOff val="25000"/>
                  </a:schemeClr>
                </a:solidFill>
                <a:ea typeface="ＭＳ Ｐゴシック" panose="020B0600070205080204" pitchFamily="34" charset="-128"/>
              </a:rPr>
              <a:t>’</a:t>
            </a:r>
            <a:r>
              <a:rPr lang="en-US" altLang="ja-JP" sz="1700" dirty="0">
                <a:solidFill>
                  <a:schemeClr val="tx1">
                    <a:lumMod val="75000"/>
                    <a:lumOff val="25000"/>
                  </a:schemeClr>
                </a:solidFill>
                <a:ea typeface="ＭＳ Ｐゴシック" panose="020B0600070205080204" pitchFamily="34" charset="-128"/>
              </a:rPr>
              <a:t>m not sure why _____________ said___________________________.  Could you reword your comments to help me understand?</a:t>
            </a:r>
          </a:p>
          <a:p>
            <a:pPr eaLnBrk="1" fontAlgn="auto" hangingPunct="1">
              <a:lnSpc>
                <a:spcPct val="80000"/>
              </a:lnSpc>
              <a:spcAft>
                <a:spcPts val="0"/>
              </a:spcAft>
              <a:buFont typeface="Wingdings 2" pitchFamily="2" charset="2"/>
              <a:buNone/>
              <a:defRPr/>
            </a:pPr>
            <a:endParaRPr lang="en-US" altLang="en-US" sz="1700" dirty="0">
              <a:solidFill>
                <a:schemeClr val="tx1">
                  <a:lumMod val="75000"/>
                  <a:lumOff val="25000"/>
                </a:schemeClr>
              </a:solidFill>
              <a:ea typeface="ＭＳ Ｐゴシック" panose="020B0600070205080204" pitchFamily="34" charset="-128"/>
            </a:endParaRPr>
          </a:p>
          <a:p>
            <a:pPr eaLnBrk="1" fontAlgn="auto" hangingPunct="1">
              <a:lnSpc>
                <a:spcPct val="80000"/>
              </a:lnSpc>
              <a:spcAft>
                <a:spcPts val="0"/>
              </a:spcAft>
              <a:buFont typeface="Wingdings 2" pitchFamily="2" charset="2"/>
              <a:buNone/>
              <a:defRPr/>
            </a:pPr>
            <a:r>
              <a:rPr lang="en-US" altLang="en-US" sz="1700" dirty="0">
                <a:solidFill>
                  <a:schemeClr val="tx1">
                    <a:lumMod val="75000"/>
                    <a:lumOff val="25000"/>
                  </a:schemeClr>
                </a:solidFill>
                <a:ea typeface="ＭＳ Ｐゴシック" panose="020B0600070205080204" pitchFamily="34" charset="-128"/>
              </a:rPr>
              <a:t>4.     I understand your point, _______________________, but I want to add/disagree/give another example _____________________________.</a:t>
            </a:r>
          </a:p>
          <a:p>
            <a:pPr eaLnBrk="1" fontAlgn="auto" hangingPunct="1">
              <a:lnSpc>
                <a:spcPct val="80000"/>
              </a:lnSpc>
              <a:spcAft>
                <a:spcPts val="0"/>
              </a:spcAft>
              <a:buFont typeface="Wingdings 2" pitchFamily="2" charset="2"/>
              <a:buNone/>
              <a:defRPr/>
            </a:pPr>
            <a:endParaRPr lang="en-US" altLang="en-US" sz="1700" dirty="0">
              <a:solidFill>
                <a:schemeClr val="tx1">
                  <a:lumMod val="75000"/>
                  <a:lumOff val="25000"/>
                </a:schemeClr>
              </a:solidFill>
              <a:ea typeface="ＭＳ Ｐゴシック" panose="020B0600070205080204" pitchFamily="34" charset="-128"/>
            </a:endParaRPr>
          </a:p>
          <a:p>
            <a:pPr eaLnBrk="1" fontAlgn="auto" hangingPunct="1">
              <a:lnSpc>
                <a:spcPct val="80000"/>
              </a:lnSpc>
              <a:spcAft>
                <a:spcPts val="0"/>
              </a:spcAft>
              <a:buFont typeface="Wingdings 2" pitchFamily="2" charset="2"/>
              <a:buNone/>
              <a:defRPr/>
            </a:pPr>
            <a:r>
              <a:rPr lang="en-US" altLang="en-US" sz="1700" dirty="0">
                <a:solidFill>
                  <a:schemeClr val="tx1">
                    <a:lumMod val="75000"/>
                    <a:lumOff val="25000"/>
                  </a:schemeClr>
                </a:solidFill>
                <a:ea typeface="ＭＳ Ｐゴシック" panose="020B0600070205080204" pitchFamily="34" charset="-128"/>
              </a:rPr>
              <a:t>5.     This is what I think you are saying, ____________________________ and I would like to add/or disagree by saying _____________________________.</a:t>
            </a:r>
          </a:p>
          <a:p>
            <a:pPr eaLnBrk="1" fontAlgn="auto" hangingPunct="1">
              <a:lnSpc>
                <a:spcPct val="80000"/>
              </a:lnSpc>
              <a:spcAft>
                <a:spcPts val="0"/>
              </a:spcAft>
              <a:buFont typeface="Wingdings 3" charset="2"/>
              <a:buChar char=""/>
              <a:defRPr/>
            </a:pPr>
            <a:endParaRPr lang="en-US" altLang="en-US" sz="1700" dirty="0">
              <a:solidFill>
                <a:schemeClr val="tx1">
                  <a:lumMod val="75000"/>
                  <a:lumOff val="25000"/>
                </a:schemeClr>
              </a:solidFill>
              <a:ea typeface="ＭＳ Ｐゴシック" panose="020B0600070205080204" pitchFamily="34" charset="-12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7A5CE44-9D07-4AD7-B94C-7C9351367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9144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A703601-C9B7-448F-B403-01CBCB088B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035" y="935646"/>
            <a:ext cx="3638392" cy="4968016"/>
          </a:xfrm>
          <a:prstGeom prst="rect">
            <a:avLst/>
          </a:prstGeom>
          <a:solidFill>
            <a:srgbClr val="FFFFFF"/>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7923CDCA-D161-4CE7-BA92-92AE20B96D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565507" y="228600"/>
            <a:ext cx="2138628" cy="6638625"/>
            <a:chOff x="2487613" y="285750"/>
            <a:chExt cx="2428875" cy="5654676"/>
          </a:xfrm>
        </p:grpSpPr>
        <p:sp>
          <p:nvSpPr>
            <p:cNvPr id="15" name="Freeform 11">
              <a:extLst>
                <a:ext uri="{FF2B5EF4-FFF2-40B4-BE49-F238E27FC236}">
                  <a16:creationId xmlns:a16="http://schemas.microsoft.com/office/drawing/2014/main" id="{AFFB0997-74F4-42F6-80A7-7C1B6BD374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16" name="Freeform 12">
              <a:extLst>
                <a:ext uri="{FF2B5EF4-FFF2-40B4-BE49-F238E27FC236}">
                  <a16:creationId xmlns:a16="http://schemas.microsoft.com/office/drawing/2014/main" id="{A14E1792-3BAD-41B1-A563-2180A26E67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17" name="Freeform 13">
              <a:extLst>
                <a:ext uri="{FF2B5EF4-FFF2-40B4-BE49-F238E27FC236}">
                  <a16:creationId xmlns:a16="http://schemas.microsoft.com/office/drawing/2014/main" id="{C30D05BD-CE6E-4143-946E-A2C5EC7CFB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18" name="Freeform 14">
              <a:extLst>
                <a:ext uri="{FF2B5EF4-FFF2-40B4-BE49-F238E27FC236}">
                  <a16:creationId xmlns:a16="http://schemas.microsoft.com/office/drawing/2014/main" id="{4317EBD8-70E0-492B-B401-C72697C7D7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19" name="Freeform 15">
              <a:extLst>
                <a:ext uri="{FF2B5EF4-FFF2-40B4-BE49-F238E27FC236}">
                  <a16:creationId xmlns:a16="http://schemas.microsoft.com/office/drawing/2014/main" id="{60545381-EDB5-47D8-9497-D5802F5A40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20" name="Freeform 16">
              <a:extLst>
                <a:ext uri="{FF2B5EF4-FFF2-40B4-BE49-F238E27FC236}">
                  <a16:creationId xmlns:a16="http://schemas.microsoft.com/office/drawing/2014/main" id="{E67012E4-2FDC-4F96-A145-1E426784C4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21" name="Freeform 17">
              <a:extLst>
                <a:ext uri="{FF2B5EF4-FFF2-40B4-BE49-F238E27FC236}">
                  <a16:creationId xmlns:a16="http://schemas.microsoft.com/office/drawing/2014/main" id="{C088EA8D-BA27-4043-967F-595BE451C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22" name="Freeform 18">
              <a:extLst>
                <a:ext uri="{FF2B5EF4-FFF2-40B4-BE49-F238E27FC236}">
                  <a16:creationId xmlns:a16="http://schemas.microsoft.com/office/drawing/2014/main" id="{7D7B306D-2572-4DF7-BC2E-6752033177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23" name="Freeform 19">
              <a:extLst>
                <a:ext uri="{FF2B5EF4-FFF2-40B4-BE49-F238E27FC236}">
                  <a16:creationId xmlns:a16="http://schemas.microsoft.com/office/drawing/2014/main" id="{EBFED6A3-D5D7-4F26-B6EB-091492A99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24" name="Freeform 20">
              <a:extLst>
                <a:ext uri="{FF2B5EF4-FFF2-40B4-BE49-F238E27FC236}">
                  <a16:creationId xmlns:a16="http://schemas.microsoft.com/office/drawing/2014/main" id="{57CA315F-B9C5-4899-A337-C1389083C6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25" name="Freeform 21">
              <a:extLst>
                <a:ext uri="{FF2B5EF4-FFF2-40B4-BE49-F238E27FC236}">
                  <a16:creationId xmlns:a16="http://schemas.microsoft.com/office/drawing/2014/main" id="{F3C62C3A-023D-428B-AEEA-68C9B037B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26" name="Freeform 22">
              <a:extLst>
                <a:ext uri="{FF2B5EF4-FFF2-40B4-BE49-F238E27FC236}">
                  <a16:creationId xmlns:a16="http://schemas.microsoft.com/office/drawing/2014/main" id="{6132B97B-0D55-426A-8D75-9E7F8FCE70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28" name="Group 27">
            <a:extLst>
              <a:ext uri="{FF2B5EF4-FFF2-40B4-BE49-F238E27FC236}">
                <a16:creationId xmlns:a16="http://schemas.microsoft.com/office/drawing/2014/main" id="{B28C8CE4-C5A6-4B6C-B428-1D2852C394F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585933" y="-786"/>
            <a:ext cx="1767505" cy="6854040"/>
            <a:chOff x="6627813" y="194833"/>
            <a:chExt cx="1952625" cy="5678918"/>
          </a:xfrm>
        </p:grpSpPr>
        <p:sp>
          <p:nvSpPr>
            <p:cNvPr id="29" name="Freeform 27">
              <a:extLst>
                <a:ext uri="{FF2B5EF4-FFF2-40B4-BE49-F238E27FC236}">
                  <a16:creationId xmlns:a16="http://schemas.microsoft.com/office/drawing/2014/main" id="{6C6C0EAF-AF4D-4E28-B480-93C9A324D9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30" name="Freeform 28">
              <a:extLst>
                <a:ext uri="{FF2B5EF4-FFF2-40B4-BE49-F238E27FC236}">
                  <a16:creationId xmlns:a16="http://schemas.microsoft.com/office/drawing/2014/main" id="{C254D393-7673-4399-AE7D-933ED61B16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31" name="Freeform 29">
              <a:extLst>
                <a:ext uri="{FF2B5EF4-FFF2-40B4-BE49-F238E27FC236}">
                  <a16:creationId xmlns:a16="http://schemas.microsoft.com/office/drawing/2014/main" id="{76A48428-8958-41F8-BCFD-F9EB16A177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32" name="Freeform 30">
              <a:extLst>
                <a:ext uri="{FF2B5EF4-FFF2-40B4-BE49-F238E27FC236}">
                  <a16:creationId xmlns:a16="http://schemas.microsoft.com/office/drawing/2014/main" id="{F895B04F-691C-404F-A9F1-47B315756F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33" name="Freeform 31">
              <a:extLst>
                <a:ext uri="{FF2B5EF4-FFF2-40B4-BE49-F238E27FC236}">
                  <a16:creationId xmlns:a16="http://schemas.microsoft.com/office/drawing/2014/main" id="{38BAB3B8-E8BB-4327-9E73-FFAD5597B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34" name="Freeform 32">
              <a:extLst>
                <a:ext uri="{FF2B5EF4-FFF2-40B4-BE49-F238E27FC236}">
                  <a16:creationId xmlns:a16="http://schemas.microsoft.com/office/drawing/2014/main" id="{88ED23AE-358F-4EEC-8D62-917EBED710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35" name="Freeform 33">
              <a:extLst>
                <a:ext uri="{FF2B5EF4-FFF2-40B4-BE49-F238E27FC236}">
                  <a16:creationId xmlns:a16="http://schemas.microsoft.com/office/drawing/2014/main" id="{776F07C9-FA92-406A-B934-95BE8CAED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36" name="Freeform 34">
              <a:extLst>
                <a:ext uri="{FF2B5EF4-FFF2-40B4-BE49-F238E27FC236}">
                  <a16:creationId xmlns:a16="http://schemas.microsoft.com/office/drawing/2014/main" id="{BDA1CEAF-E0AD-4A46-8E40-9251837CBF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37" name="Freeform 35">
              <a:extLst>
                <a:ext uri="{FF2B5EF4-FFF2-40B4-BE49-F238E27FC236}">
                  <a16:creationId xmlns:a16="http://schemas.microsoft.com/office/drawing/2014/main" id="{53D21C6F-F2ED-4F73-8B4D-9E2FECBB97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38" name="Freeform 36">
              <a:extLst>
                <a:ext uri="{FF2B5EF4-FFF2-40B4-BE49-F238E27FC236}">
                  <a16:creationId xmlns:a16="http://schemas.microsoft.com/office/drawing/2014/main" id="{2FED37FF-C037-4A76-A8D6-33525D19B4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39" name="Freeform 37">
              <a:extLst>
                <a:ext uri="{FF2B5EF4-FFF2-40B4-BE49-F238E27FC236}">
                  <a16:creationId xmlns:a16="http://schemas.microsoft.com/office/drawing/2014/main" id="{8DE0DC4B-718F-4E78-A0AB-8442F28A8C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40" name="Freeform 38">
              <a:extLst>
                <a:ext uri="{FF2B5EF4-FFF2-40B4-BE49-F238E27FC236}">
                  <a16:creationId xmlns:a16="http://schemas.microsoft.com/office/drawing/2014/main" id="{8F80CA79-E2F4-4B1D-97DE-04F9215B0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4" name="Title 3">
            <a:extLst>
              <a:ext uri="{FF2B5EF4-FFF2-40B4-BE49-F238E27FC236}">
                <a16:creationId xmlns:a16="http://schemas.microsoft.com/office/drawing/2014/main" id="{7EA9498C-10C6-8B3B-A687-37A75EF40A0C}"/>
              </a:ext>
            </a:extLst>
          </p:cNvPr>
          <p:cNvSpPr>
            <a:spLocks noGrp="1"/>
          </p:cNvSpPr>
          <p:nvPr>
            <p:ph type="ctrTitle"/>
          </p:nvPr>
        </p:nvSpPr>
        <p:spPr>
          <a:xfrm>
            <a:off x="6243451" y="935646"/>
            <a:ext cx="2386198" cy="3841735"/>
          </a:xfrm>
        </p:spPr>
        <p:txBody>
          <a:bodyPr rtlCol="0">
            <a:normAutofit/>
          </a:bodyPr>
          <a:lstStyle/>
          <a:p>
            <a:pPr marL="484632" eaLnBrk="1" fontAlgn="auto" hangingPunct="1">
              <a:spcAft>
                <a:spcPts val="0"/>
              </a:spcAft>
              <a:defRPr/>
            </a:pPr>
            <a:r>
              <a:rPr lang="en-US" sz="3200"/>
              <a:t>Prep for a Fishbowl</a:t>
            </a:r>
          </a:p>
        </p:txBody>
      </p:sp>
      <p:sp>
        <p:nvSpPr>
          <p:cNvPr id="5" name="Subtitle 4">
            <a:extLst>
              <a:ext uri="{FF2B5EF4-FFF2-40B4-BE49-F238E27FC236}">
                <a16:creationId xmlns:a16="http://schemas.microsoft.com/office/drawing/2014/main" id="{58FD7FBC-C957-3E1D-9B93-6079EC21C728}"/>
              </a:ext>
            </a:extLst>
          </p:cNvPr>
          <p:cNvSpPr>
            <a:spLocks noGrp="1"/>
          </p:cNvSpPr>
          <p:nvPr>
            <p:ph type="subTitle" idx="1"/>
          </p:nvPr>
        </p:nvSpPr>
        <p:spPr>
          <a:xfrm>
            <a:off x="6243451" y="4777379"/>
            <a:ext cx="2386199" cy="1126283"/>
          </a:xfrm>
        </p:spPr>
        <p:txBody>
          <a:bodyPr rtlCol="0">
            <a:normAutofit/>
          </a:bodyPr>
          <a:lstStyle/>
          <a:p>
            <a:pPr eaLnBrk="1" fontAlgn="auto" hangingPunct="1">
              <a:spcAft>
                <a:spcPts val="0"/>
              </a:spcAft>
              <a:buFont typeface="Wingdings 2"/>
              <a:buNone/>
              <a:defRPr/>
            </a:pPr>
            <a:r>
              <a:rPr lang="en-US" dirty="0"/>
              <a:t>Participant Preparations &amp; Question-Writing</a:t>
            </a:r>
          </a:p>
        </p:txBody>
      </p:sp>
      <p:pic>
        <p:nvPicPr>
          <p:cNvPr id="3" name="Picture 2" descr="A fish in a glass&#10;&#10;Description automatically generated with medium confidence">
            <a:extLst>
              <a:ext uri="{FF2B5EF4-FFF2-40B4-BE49-F238E27FC236}">
                <a16:creationId xmlns:a16="http://schemas.microsoft.com/office/drawing/2014/main" id="{7CC1478E-25E6-98C9-659F-FE6247098F8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4392" r="27136" b="-1"/>
          <a:stretch/>
        </p:blipFill>
        <p:spPr>
          <a:xfrm>
            <a:off x="697256" y="1250067"/>
            <a:ext cx="3160141" cy="4326599"/>
          </a:xfrm>
          <a:prstGeom prst="rect">
            <a:avLst/>
          </a:prstGeom>
        </p:spPr>
      </p:pic>
      <p:sp>
        <p:nvSpPr>
          <p:cNvPr id="42" name="Rectangle 41">
            <a:extLst>
              <a:ext uri="{FF2B5EF4-FFF2-40B4-BE49-F238E27FC236}">
                <a16:creationId xmlns:a16="http://schemas.microsoft.com/office/drawing/2014/main" id="{E15F4FDF-1B24-4F56-AF01-4D0645A8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5516"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4" name="Freeform 33">
            <a:extLst>
              <a:ext uri="{FF2B5EF4-FFF2-40B4-BE49-F238E27FC236}">
                <a16:creationId xmlns:a16="http://schemas.microsoft.com/office/drawing/2014/main" id="{4FD76CDA-1C6B-40B2-9A61-FD38CE1B4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565516" y="4323810"/>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700"/>
                                        <p:tgtEl>
                                          <p:spTgt spid="5">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4"/>
                                        </p:tgtEl>
                                        <p:attrNameLst>
                                          <p:attrName>style.visibility</p:attrName>
                                        </p:attrNameLst>
                                      </p:cBhvr>
                                      <p:to>
                                        <p:strVal val="visible"/>
                                      </p:to>
                                    </p:set>
                                    <p:animEffect transition="in" filter="fade">
                                      <p:cBhvr>
                                        <p:cTn id="10"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B8C50-0F5B-C76A-9737-A7C3175FE0DF}"/>
              </a:ext>
            </a:extLst>
          </p:cNvPr>
          <p:cNvSpPr>
            <a:spLocks noGrp="1"/>
          </p:cNvSpPr>
          <p:nvPr>
            <p:ph type="title"/>
          </p:nvPr>
        </p:nvSpPr>
        <p:spPr>
          <a:xfrm>
            <a:off x="304800" y="304800"/>
            <a:ext cx="8686800" cy="990600"/>
          </a:xfrm>
        </p:spPr>
        <p:txBody>
          <a:bodyPr rtlCol="0">
            <a:normAutofit fontScale="90000"/>
          </a:bodyPr>
          <a:lstStyle/>
          <a:p>
            <a:pPr marL="484632" eaLnBrk="1" fontAlgn="auto" hangingPunct="1">
              <a:spcAft>
                <a:spcPts val="0"/>
              </a:spcAft>
              <a:defRPr/>
            </a:pPr>
            <a:r>
              <a:rPr lang="en-US" dirty="0">
                <a:solidFill>
                  <a:schemeClr val="accent1">
                    <a:tint val="83000"/>
                    <a:satMod val="150000"/>
                  </a:schemeClr>
                </a:solidFill>
              </a:rPr>
              <a:t>What do we </a:t>
            </a:r>
            <a:r>
              <a:rPr lang="en-US" i="1" u="sng" dirty="0">
                <a:solidFill>
                  <a:schemeClr val="accent1">
                    <a:tint val="83000"/>
                    <a:satMod val="150000"/>
                  </a:schemeClr>
                </a:solidFill>
              </a:rPr>
              <a:t>all</a:t>
            </a:r>
            <a:r>
              <a:rPr lang="en-US" i="1" dirty="0">
                <a:solidFill>
                  <a:schemeClr val="accent1">
                    <a:tint val="83000"/>
                    <a:satMod val="150000"/>
                  </a:schemeClr>
                </a:solidFill>
              </a:rPr>
              <a:t> </a:t>
            </a:r>
            <a:r>
              <a:rPr lang="en-US" dirty="0">
                <a:solidFill>
                  <a:schemeClr val="accent1">
                    <a:tint val="83000"/>
                    <a:satMod val="150000"/>
                  </a:schemeClr>
                </a:solidFill>
              </a:rPr>
              <a:t>do before the fishbowl?</a:t>
            </a:r>
          </a:p>
        </p:txBody>
      </p:sp>
      <p:sp>
        <p:nvSpPr>
          <p:cNvPr id="24578" name="Content Placeholder 2">
            <a:extLst>
              <a:ext uri="{FF2B5EF4-FFF2-40B4-BE49-F238E27FC236}">
                <a16:creationId xmlns:a16="http://schemas.microsoft.com/office/drawing/2014/main" id="{94BEFFCB-5218-7361-D8BB-670F030580A9}"/>
              </a:ext>
            </a:extLst>
          </p:cNvPr>
          <p:cNvSpPr>
            <a:spLocks noGrp="1"/>
          </p:cNvSpPr>
          <p:nvPr>
            <p:ph idx="1"/>
          </p:nvPr>
        </p:nvSpPr>
        <p:spPr/>
        <p:txBody>
          <a:bodyPr rtlCol="0">
            <a:normAutofit fontScale="92500" lnSpcReduction="20000"/>
          </a:bodyPr>
          <a:lstStyle/>
          <a:p>
            <a:pPr lvl="1" eaLnBrk="1" fontAlgn="auto" hangingPunct="1">
              <a:lnSpc>
                <a:spcPct val="90000"/>
              </a:lnSpc>
              <a:spcAft>
                <a:spcPts val="0"/>
              </a:spcAft>
              <a:buFont typeface="Wingdings 3" charset="2"/>
              <a:buChar char=""/>
              <a:defRPr/>
            </a:pPr>
            <a:r>
              <a:rPr lang="en-US" altLang="en-US" sz="2400" dirty="0">
                <a:solidFill>
                  <a:schemeClr val="tx1">
                    <a:lumMod val="75000"/>
                    <a:lumOff val="25000"/>
                  </a:schemeClr>
                </a:solidFill>
                <a:ea typeface="ＭＳ Ｐゴシック" panose="020B0600070205080204" pitchFamily="34" charset="-128"/>
              </a:rPr>
              <a:t>Read the text thoroughly, marking passages as you read.</a:t>
            </a:r>
            <a:endParaRPr lang="en-US" altLang="en-US" sz="1900" dirty="0">
              <a:solidFill>
                <a:schemeClr val="tx1">
                  <a:lumMod val="75000"/>
                  <a:lumOff val="25000"/>
                </a:schemeClr>
              </a:solidFill>
              <a:ea typeface="ＭＳ Ｐゴシック" panose="020B0600070205080204" pitchFamily="34" charset="-128"/>
            </a:endParaRPr>
          </a:p>
          <a:p>
            <a:pPr lvl="1" eaLnBrk="1" fontAlgn="auto" hangingPunct="1">
              <a:lnSpc>
                <a:spcPct val="90000"/>
              </a:lnSpc>
              <a:spcAft>
                <a:spcPts val="0"/>
              </a:spcAft>
              <a:buFont typeface="Wingdings 3" charset="2"/>
              <a:buChar char=""/>
              <a:defRPr/>
            </a:pPr>
            <a:r>
              <a:rPr lang="en-US" altLang="en-US" sz="2400" dirty="0">
                <a:solidFill>
                  <a:schemeClr val="tx1">
                    <a:lumMod val="75000"/>
                    <a:lumOff val="25000"/>
                  </a:schemeClr>
                </a:solidFill>
                <a:ea typeface="ＭＳ Ｐゴシック" panose="020B0600070205080204" pitchFamily="34" charset="-128"/>
              </a:rPr>
              <a:t>Become familiar with unique vocabulary.</a:t>
            </a:r>
            <a:endParaRPr lang="en-US" altLang="en-US" sz="1900" dirty="0">
              <a:solidFill>
                <a:schemeClr val="tx1">
                  <a:lumMod val="75000"/>
                  <a:lumOff val="25000"/>
                </a:schemeClr>
              </a:solidFill>
              <a:ea typeface="ＭＳ Ｐゴシック" panose="020B0600070205080204" pitchFamily="34" charset="-128"/>
            </a:endParaRPr>
          </a:p>
          <a:p>
            <a:pPr lvl="1" eaLnBrk="1" fontAlgn="auto" hangingPunct="1">
              <a:lnSpc>
                <a:spcPct val="90000"/>
              </a:lnSpc>
              <a:spcAft>
                <a:spcPts val="0"/>
              </a:spcAft>
              <a:buFont typeface="Wingdings 3" charset="2"/>
              <a:buChar char=""/>
              <a:defRPr/>
            </a:pPr>
            <a:r>
              <a:rPr lang="en-US" altLang="en-US" sz="2400" dirty="0">
                <a:solidFill>
                  <a:schemeClr val="tx1">
                    <a:lumMod val="75000"/>
                    <a:lumOff val="25000"/>
                  </a:schemeClr>
                </a:solidFill>
                <a:ea typeface="ＭＳ Ｐゴシック" panose="020B0600070205080204" pitchFamily="34" charset="-128"/>
              </a:rPr>
              <a:t>Brainstorm </a:t>
            </a:r>
            <a:r>
              <a:rPr lang="en-US" altLang="en-US" sz="2400" dirty="0">
                <a:ea typeface="ＭＳ Ｐゴシック" panose="020B0600070205080204" pitchFamily="34" charset="-128"/>
              </a:rPr>
              <a:t>main claims and line of reasoning</a:t>
            </a:r>
          </a:p>
          <a:p>
            <a:pPr lvl="1" eaLnBrk="1" fontAlgn="auto" hangingPunct="1">
              <a:lnSpc>
                <a:spcPct val="90000"/>
              </a:lnSpc>
              <a:spcAft>
                <a:spcPts val="0"/>
              </a:spcAft>
              <a:buFont typeface="Wingdings 3" charset="2"/>
              <a:buChar char=""/>
              <a:defRPr/>
            </a:pPr>
            <a:r>
              <a:rPr lang="en-US" altLang="en-US" sz="2400" dirty="0">
                <a:ea typeface="ＭＳ Ｐゴシック" panose="020B0600070205080204" pitchFamily="34" charset="-128"/>
              </a:rPr>
              <a:t>Identify the rhetorical situation (context)</a:t>
            </a:r>
            <a:endParaRPr lang="en-US" altLang="en-US" sz="2400" dirty="0">
              <a:solidFill>
                <a:schemeClr val="tx1">
                  <a:lumMod val="75000"/>
                  <a:lumOff val="25000"/>
                </a:schemeClr>
              </a:solidFill>
              <a:ea typeface="ＭＳ Ｐゴシック" panose="020B0600070205080204" pitchFamily="34" charset="-128"/>
            </a:endParaRPr>
          </a:p>
          <a:p>
            <a:pPr lvl="1" eaLnBrk="1" fontAlgn="auto" hangingPunct="1">
              <a:lnSpc>
                <a:spcPct val="90000"/>
              </a:lnSpc>
              <a:spcAft>
                <a:spcPts val="0"/>
              </a:spcAft>
              <a:buFont typeface="Wingdings 3" charset="2"/>
              <a:buChar char=""/>
              <a:defRPr/>
            </a:pPr>
            <a:r>
              <a:rPr lang="en-US" altLang="en-US" sz="2400" dirty="0">
                <a:solidFill>
                  <a:schemeClr val="tx1">
                    <a:lumMod val="75000"/>
                    <a:lumOff val="25000"/>
                  </a:schemeClr>
                </a:solidFill>
                <a:ea typeface="ＭＳ Ｐゴシック" panose="020B0600070205080204" pitchFamily="34" charset="-128"/>
              </a:rPr>
              <a:t>Become aware of specific uses of language, such as simile and metaphor.</a:t>
            </a:r>
            <a:endParaRPr lang="en-US" altLang="en-US" sz="1900" dirty="0">
              <a:solidFill>
                <a:schemeClr val="tx1">
                  <a:lumMod val="75000"/>
                  <a:lumOff val="25000"/>
                </a:schemeClr>
              </a:solidFill>
              <a:ea typeface="ＭＳ Ｐゴシック" panose="020B0600070205080204" pitchFamily="34" charset="-128"/>
            </a:endParaRPr>
          </a:p>
          <a:p>
            <a:pPr lvl="1" eaLnBrk="1" fontAlgn="auto" hangingPunct="1">
              <a:lnSpc>
                <a:spcPct val="90000"/>
              </a:lnSpc>
              <a:spcAft>
                <a:spcPts val="0"/>
              </a:spcAft>
              <a:buFont typeface="Wingdings 3" charset="2"/>
              <a:buChar char=""/>
              <a:defRPr/>
            </a:pPr>
            <a:r>
              <a:rPr lang="en-US" altLang="en-US" sz="2400" dirty="0">
                <a:ea typeface="ＭＳ Ｐゴシック" panose="020B0600070205080204" pitchFamily="34" charset="-128"/>
              </a:rPr>
              <a:t>Identify specific rhetorical choices that stand out</a:t>
            </a:r>
            <a:r>
              <a:rPr lang="en-US" altLang="en-US" sz="2400" dirty="0">
                <a:solidFill>
                  <a:schemeClr val="tx1">
                    <a:lumMod val="75000"/>
                    <a:lumOff val="25000"/>
                  </a:schemeClr>
                </a:solidFill>
                <a:ea typeface="ＭＳ Ｐゴシック" panose="020B0600070205080204" pitchFamily="34" charset="-128"/>
              </a:rPr>
              <a:t>.</a:t>
            </a:r>
            <a:endParaRPr lang="en-US" altLang="en-US" sz="1900" dirty="0">
              <a:solidFill>
                <a:schemeClr val="tx1">
                  <a:lumMod val="75000"/>
                  <a:lumOff val="25000"/>
                </a:schemeClr>
              </a:solidFill>
              <a:ea typeface="ＭＳ Ｐゴシック" panose="020B0600070205080204" pitchFamily="34" charset="-128"/>
            </a:endParaRPr>
          </a:p>
          <a:p>
            <a:pPr lvl="1" eaLnBrk="1" fontAlgn="auto" hangingPunct="1">
              <a:lnSpc>
                <a:spcPct val="90000"/>
              </a:lnSpc>
              <a:spcAft>
                <a:spcPts val="0"/>
              </a:spcAft>
              <a:buFont typeface="Wingdings 3" charset="2"/>
              <a:buChar char=""/>
              <a:defRPr/>
            </a:pPr>
            <a:r>
              <a:rPr lang="en-US" altLang="en-US" sz="2400" dirty="0">
                <a:solidFill>
                  <a:schemeClr val="tx1">
                    <a:lumMod val="75000"/>
                    <a:lumOff val="25000"/>
                  </a:schemeClr>
                </a:solidFill>
                <a:ea typeface="ＭＳ Ｐゴシック" panose="020B0600070205080204" pitchFamily="34" charset="-128"/>
              </a:rPr>
              <a:t>Create questions – one (1) of each type listed below.</a:t>
            </a:r>
            <a:endParaRPr lang="en-US" altLang="en-US" sz="1900" dirty="0">
              <a:solidFill>
                <a:schemeClr val="tx1">
                  <a:lumMod val="75000"/>
                  <a:lumOff val="25000"/>
                </a:schemeClr>
              </a:solidFill>
              <a:ea typeface="ＭＳ Ｐゴシック" panose="020B0600070205080204" pitchFamily="34" charset="-128"/>
            </a:endParaRPr>
          </a:p>
          <a:p>
            <a:pPr eaLnBrk="1" fontAlgn="auto" hangingPunct="1">
              <a:lnSpc>
                <a:spcPct val="90000"/>
              </a:lnSpc>
              <a:spcAft>
                <a:spcPts val="0"/>
              </a:spcAft>
              <a:buFont typeface="Wingdings 3" charset="2"/>
              <a:buChar char=""/>
              <a:defRPr/>
            </a:pPr>
            <a:endParaRPr lang="en-US" altLang="en-US" sz="2800" dirty="0">
              <a:solidFill>
                <a:schemeClr val="tx1">
                  <a:lumMod val="75000"/>
                  <a:lumOff val="25000"/>
                </a:schemeClr>
              </a:solidFill>
              <a:ea typeface="ＭＳ Ｐゴシック" panose="020B0600070205080204" pitchFamily="34" charset="-12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41AB3-8250-2480-B87C-831B1191BA9D}"/>
              </a:ext>
            </a:extLst>
          </p:cNvPr>
          <p:cNvSpPr>
            <a:spLocks noGrp="1"/>
          </p:cNvSpPr>
          <p:nvPr>
            <p:ph type="title"/>
          </p:nvPr>
        </p:nvSpPr>
        <p:spPr/>
        <p:txBody>
          <a:bodyPr rtlCol="0">
            <a:normAutofit/>
          </a:bodyPr>
          <a:lstStyle/>
          <a:p>
            <a:pPr marL="484632" eaLnBrk="1" fontAlgn="auto" hangingPunct="1">
              <a:spcAft>
                <a:spcPts val="0"/>
              </a:spcAft>
              <a:defRPr/>
            </a:pPr>
            <a:r>
              <a:rPr lang="en-US" b="1" dirty="0">
                <a:solidFill>
                  <a:schemeClr val="accent1">
                    <a:tint val="83000"/>
                    <a:satMod val="150000"/>
                  </a:schemeClr>
                </a:solidFill>
              </a:rPr>
              <a:t>OPEN-ENDED QUESTIONS </a:t>
            </a:r>
            <a:endParaRPr lang="en-US" dirty="0">
              <a:solidFill>
                <a:schemeClr val="accent1">
                  <a:tint val="83000"/>
                  <a:satMod val="150000"/>
                </a:schemeClr>
              </a:solidFill>
            </a:endParaRPr>
          </a:p>
        </p:txBody>
      </p:sp>
      <p:sp>
        <p:nvSpPr>
          <p:cNvPr id="30722" name="Content Placeholder 2">
            <a:extLst>
              <a:ext uri="{FF2B5EF4-FFF2-40B4-BE49-F238E27FC236}">
                <a16:creationId xmlns:a16="http://schemas.microsoft.com/office/drawing/2014/main" id="{BF541549-FE6B-21B2-0AAD-9C7BA889D71C}"/>
              </a:ext>
            </a:extLst>
          </p:cNvPr>
          <p:cNvSpPr>
            <a:spLocks noGrp="1" noChangeArrowheads="1"/>
          </p:cNvSpPr>
          <p:nvPr>
            <p:ph idx="1"/>
          </p:nvPr>
        </p:nvSpPr>
        <p:spPr/>
        <p:txBody>
          <a:bodyPr/>
          <a:lstStyle/>
          <a:p>
            <a:pPr eaLnBrk="1" hangingPunct="1"/>
            <a:r>
              <a:rPr lang="en-US" altLang="en-US" dirty="0">
                <a:ea typeface="ＭＳ Ｐゴシック" panose="020B0600070205080204" pitchFamily="34" charset="-128"/>
              </a:rPr>
              <a:t>deal directly with the text and requires proof, insights, and group discussion to discover or explore the answer to the question.</a:t>
            </a:r>
          </a:p>
          <a:p>
            <a:pPr eaLnBrk="1" hangingPunct="1"/>
            <a:r>
              <a:rPr lang="en-US" altLang="en-US" u="sng" dirty="0">
                <a:ea typeface="ＭＳ Ｐゴシック" panose="020B0600070205080204" pitchFamily="34" charset="-128"/>
              </a:rPr>
              <a:t>Example</a:t>
            </a:r>
            <a:r>
              <a:rPr lang="en-US" altLang="en-US" dirty="0">
                <a:ea typeface="ＭＳ Ｐゴシック" panose="020B0600070205080204" pitchFamily="34" charset="-128"/>
              </a:rPr>
              <a:t>: </a:t>
            </a:r>
          </a:p>
          <a:p>
            <a:pPr eaLnBrk="1" hangingPunct="1"/>
            <a:endParaRPr lang="en-US" altLang="en-US" dirty="0">
              <a:ea typeface="ＭＳ Ｐゴシック" panose="020B0600070205080204" pitchFamily="34" charset="-128"/>
            </a:endParaRPr>
          </a:p>
          <a:p>
            <a:pPr eaLnBrk="1" hangingPunct="1"/>
            <a:r>
              <a:rPr lang="en-US" altLang="en-US" dirty="0">
                <a:ea typeface="ＭＳ Ｐゴシック" panose="020B0600070205080204" pitchFamily="34" charset="-128"/>
              </a:rPr>
              <a:t>What does the term “equivocate” mean in the context of this essay?</a:t>
            </a:r>
          </a:p>
          <a:p>
            <a:pPr eaLnBrk="1" hangingPunct="1"/>
            <a:r>
              <a:rPr lang="en-US" altLang="en-US" dirty="0">
                <a:ea typeface="ＭＳ Ｐゴシック" panose="020B0600070205080204" pitchFamily="34" charset="-128"/>
              </a:rPr>
              <a:t>Why do you think she was asked to give this speech as opposed to anyone else?  Is there something she says in the speech that gives us a clue to this?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C3E23-91BB-4D12-A44B-408CC8CDF09F}"/>
              </a:ext>
            </a:extLst>
          </p:cNvPr>
          <p:cNvSpPr>
            <a:spLocks noGrp="1"/>
          </p:cNvSpPr>
          <p:nvPr>
            <p:ph type="title"/>
          </p:nvPr>
        </p:nvSpPr>
        <p:spPr/>
        <p:txBody>
          <a:bodyPr rtlCol="0">
            <a:normAutofit/>
          </a:bodyPr>
          <a:lstStyle/>
          <a:p>
            <a:pPr marL="484632" eaLnBrk="1" fontAlgn="auto" hangingPunct="1">
              <a:spcAft>
                <a:spcPts val="0"/>
              </a:spcAft>
              <a:defRPr/>
            </a:pPr>
            <a:r>
              <a:rPr lang="en-US" b="1" dirty="0">
                <a:solidFill>
                  <a:schemeClr val="accent1">
                    <a:tint val="83000"/>
                    <a:satMod val="150000"/>
                  </a:schemeClr>
                </a:solidFill>
              </a:rPr>
              <a:t>WORLD CONNECTION QUESTIONS </a:t>
            </a:r>
            <a:endParaRPr lang="en-US" dirty="0">
              <a:solidFill>
                <a:schemeClr val="accent1">
                  <a:tint val="83000"/>
                  <a:satMod val="150000"/>
                </a:schemeClr>
              </a:solidFill>
            </a:endParaRPr>
          </a:p>
        </p:txBody>
      </p:sp>
      <p:sp>
        <p:nvSpPr>
          <p:cNvPr id="31746" name="Content Placeholder 2">
            <a:extLst>
              <a:ext uri="{FF2B5EF4-FFF2-40B4-BE49-F238E27FC236}">
                <a16:creationId xmlns:a16="http://schemas.microsoft.com/office/drawing/2014/main" id="{13232760-95CD-431C-F62A-019D8937FEE5}"/>
              </a:ext>
            </a:extLst>
          </p:cNvPr>
          <p:cNvSpPr>
            <a:spLocks noGrp="1" noChangeArrowheads="1"/>
          </p:cNvSpPr>
          <p:nvPr>
            <p:ph idx="1"/>
          </p:nvPr>
        </p:nvSpPr>
        <p:spPr/>
        <p:txBody>
          <a:bodyPr/>
          <a:lstStyle/>
          <a:p>
            <a:pPr eaLnBrk="1" hangingPunct="1"/>
            <a:r>
              <a:rPr lang="en-US" altLang="en-US" dirty="0">
                <a:ea typeface="ＭＳ Ｐゴシック" panose="020B0600070205080204" pitchFamily="34" charset="-128"/>
              </a:rPr>
              <a:t>make a correlation between the text and the real world.</a:t>
            </a:r>
          </a:p>
          <a:p>
            <a:pPr eaLnBrk="1" hangingPunct="1"/>
            <a:r>
              <a:rPr lang="en-US" altLang="en-US" u="sng" dirty="0">
                <a:ea typeface="ＭＳ Ｐゴシック" panose="020B0600070205080204" pitchFamily="34" charset="-128"/>
              </a:rPr>
              <a:t>Example</a:t>
            </a:r>
            <a:r>
              <a:rPr lang="en-US" altLang="en-US" dirty="0">
                <a:ea typeface="ＭＳ Ｐゴシック" panose="020B0600070205080204" pitchFamily="34" charset="-128"/>
              </a:rPr>
              <a:t>:  </a:t>
            </a:r>
          </a:p>
          <a:p>
            <a:pPr eaLnBrk="1" hangingPunct="1">
              <a:buFont typeface="Wingdings 2" pitchFamily="2" charset="2"/>
              <a:buNone/>
            </a:pPr>
            <a:r>
              <a:rPr lang="en-US" altLang="en-US" dirty="0">
                <a:ea typeface="ＭＳ Ｐゴシック" panose="020B0600070205080204" pitchFamily="34" charset="-128"/>
              </a:rPr>
              <a:t>	</a:t>
            </a:r>
            <a:r>
              <a:rPr lang="ja-JP" altLang="en-US">
                <a:ea typeface="ＭＳ Ｐゴシック" panose="020B0600070205080204" pitchFamily="34" charset="-128"/>
              </a:rPr>
              <a:t>“</a:t>
            </a:r>
            <a:r>
              <a:rPr lang="en-US" altLang="ja-JP" dirty="0">
                <a:ea typeface="ＭＳ Ｐゴシック" panose="020B0600070205080204" pitchFamily="34" charset="-128"/>
              </a:rPr>
              <a:t>Is there anything today that carries the same kind of social stigma that AIDS did in 1992?</a:t>
            </a:r>
          </a:p>
          <a:p>
            <a:pPr eaLnBrk="1" hangingPunct="1">
              <a:buFont typeface="Wingdings 2" pitchFamily="2" charset="2"/>
              <a:buNone/>
            </a:pPr>
            <a:endParaRPr lang="en-US" altLang="ja-JP" dirty="0">
              <a:ea typeface="ＭＳ Ｐゴシック" panose="020B0600070205080204" pitchFamily="34" charset="-128"/>
            </a:endParaRPr>
          </a:p>
          <a:p>
            <a:pPr>
              <a:buNone/>
            </a:pPr>
            <a:r>
              <a:rPr lang="en-US" altLang="en-US" dirty="0">
                <a:ea typeface="ＭＳ Ｐゴシック" panose="020B0600070205080204" pitchFamily="34" charset="-128"/>
              </a:rPr>
              <a:t>“To what degree has public perception towards AIDS changed since 1992?</a:t>
            </a:r>
          </a:p>
          <a:p>
            <a:pPr eaLnBrk="1" hangingPunct="1">
              <a:buFont typeface="Wingdings 2" pitchFamily="2" charset="2"/>
              <a:buNone/>
            </a:pPr>
            <a:endParaRPr lang="en-US" altLang="ja-JP" dirty="0">
              <a:ea typeface="ＭＳ Ｐゴシック" panose="020B0600070205080204" pitchFamily="34" charset="-128"/>
            </a:endParaRPr>
          </a:p>
          <a:p>
            <a:pPr eaLnBrk="1" hangingPunct="1"/>
            <a:endParaRPr lang="en-US" altLang="en-US" dirty="0">
              <a:ea typeface="ＭＳ Ｐゴシック" panose="020B0600070205080204" pitchFamily="34" charset="-12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CC6A4-D35C-78E8-730F-FE6A350C7C1E}"/>
              </a:ext>
            </a:extLst>
          </p:cNvPr>
          <p:cNvSpPr>
            <a:spLocks noGrp="1"/>
          </p:cNvSpPr>
          <p:nvPr>
            <p:ph type="title"/>
          </p:nvPr>
        </p:nvSpPr>
        <p:spPr/>
        <p:txBody>
          <a:bodyPr rtlCol="0">
            <a:normAutofit/>
          </a:bodyPr>
          <a:lstStyle/>
          <a:p>
            <a:pPr marL="484632" eaLnBrk="1" fontAlgn="auto" hangingPunct="1">
              <a:spcAft>
                <a:spcPts val="0"/>
              </a:spcAft>
              <a:defRPr/>
            </a:pPr>
            <a:r>
              <a:rPr lang="en-US" b="1" dirty="0">
                <a:solidFill>
                  <a:schemeClr val="accent1">
                    <a:tint val="83000"/>
                    <a:satMod val="150000"/>
                  </a:schemeClr>
                </a:solidFill>
              </a:rPr>
              <a:t>UNIVERSAL THEME QUESTIONS </a:t>
            </a:r>
            <a:endParaRPr lang="en-US" dirty="0">
              <a:solidFill>
                <a:schemeClr val="accent1">
                  <a:tint val="83000"/>
                  <a:satMod val="150000"/>
                </a:schemeClr>
              </a:solidFill>
            </a:endParaRPr>
          </a:p>
        </p:txBody>
      </p:sp>
      <p:sp>
        <p:nvSpPr>
          <p:cNvPr id="32770" name="Content Placeholder 2">
            <a:extLst>
              <a:ext uri="{FF2B5EF4-FFF2-40B4-BE49-F238E27FC236}">
                <a16:creationId xmlns:a16="http://schemas.microsoft.com/office/drawing/2014/main" id="{F2B12284-6B28-10AE-EDC5-FC66021CA018}"/>
              </a:ext>
            </a:extLst>
          </p:cNvPr>
          <p:cNvSpPr>
            <a:spLocks noGrp="1" noChangeArrowheads="1"/>
          </p:cNvSpPr>
          <p:nvPr>
            <p:ph idx="1"/>
          </p:nvPr>
        </p:nvSpPr>
        <p:spPr>
          <a:xfrm>
            <a:off x="457200" y="1600200"/>
            <a:ext cx="8229600" cy="4854575"/>
          </a:xfrm>
        </p:spPr>
        <p:txBody>
          <a:bodyPr/>
          <a:lstStyle/>
          <a:p>
            <a:pPr eaLnBrk="1" hangingPunct="1">
              <a:lnSpc>
                <a:spcPct val="90000"/>
              </a:lnSpc>
            </a:pPr>
            <a:r>
              <a:rPr lang="en-US" altLang="en-US" dirty="0">
                <a:ea typeface="ＭＳ Ｐゴシック" panose="020B0600070205080204" pitchFamily="34" charset="-128"/>
              </a:rPr>
              <a:t>deal with a theme of the text and encourage discussion about the universality of the text.</a:t>
            </a:r>
          </a:p>
          <a:p>
            <a:pPr eaLnBrk="1" hangingPunct="1">
              <a:lnSpc>
                <a:spcPct val="90000"/>
              </a:lnSpc>
              <a:buFont typeface="Wingdings 2" pitchFamily="2" charset="2"/>
              <a:buNone/>
            </a:pPr>
            <a:endParaRPr lang="en-US" altLang="en-US" dirty="0">
              <a:ea typeface="ＭＳ Ｐゴシック" panose="020B0600070205080204" pitchFamily="34" charset="-128"/>
            </a:endParaRPr>
          </a:p>
          <a:p>
            <a:pPr eaLnBrk="1" hangingPunct="1">
              <a:lnSpc>
                <a:spcPct val="90000"/>
              </a:lnSpc>
            </a:pPr>
            <a:r>
              <a:rPr lang="en-US" altLang="en-US" u="sng" dirty="0">
                <a:ea typeface="ＭＳ Ｐゴシック" panose="020B0600070205080204" pitchFamily="34" charset="-128"/>
              </a:rPr>
              <a:t>Example</a:t>
            </a:r>
            <a:r>
              <a:rPr lang="en-US" altLang="en-US" dirty="0">
                <a:ea typeface="ＭＳ Ｐゴシック" panose="020B0600070205080204" pitchFamily="34" charset="-128"/>
              </a:rPr>
              <a:t>:  </a:t>
            </a:r>
          </a:p>
          <a:p>
            <a:pPr eaLnBrk="1" hangingPunct="1">
              <a:lnSpc>
                <a:spcPct val="90000"/>
              </a:lnSpc>
              <a:buFont typeface="Wingdings 2" pitchFamily="2" charset="2"/>
              <a:buNone/>
            </a:pPr>
            <a:r>
              <a:rPr lang="en-US" altLang="en-US" dirty="0">
                <a:ea typeface="ＭＳ Ｐゴシック" panose="020B0600070205080204" pitchFamily="34" charset="-128"/>
              </a:rPr>
              <a:t>	</a:t>
            </a:r>
            <a:endParaRPr lang="en-US" altLang="ja-JP" dirty="0">
              <a:ea typeface="ＭＳ Ｐゴシック" panose="020B0600070205080204" pitchFamily="34" charset="-128"/>
            </a:endParaRPr>
          </a:p>
          <a:p>
            <a:pPr marL="0" indent="0" eaLnBrk="1" hangingPunct="1">
              <a:lnSpc>
                <a:spcPct val="90000"/>
              </a:lnSpc>
              <a:buNone/>
            </a:pPr>
            <a:r>
              <a:rPr lang="en-US" altLang="en-US" dirty="0">
                <a:ea typeface="ＭＳ Ｐゴシック" panose="020B0600070205080204" pitchFamily="34" charset="-128"/>
              </a:rPr>
              <a:t>She identifies shame as a huge problem in solving social issues, to what degree does shame affect how many of us live our lives and keep secrets today?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0EF0D-CE52-1337-1A22-D2873285B881}"/>
              </a:ext>
            </a:extLst>
          </p:cNvPr>
          <p:cNvSpPr>
            <a:spLocks noGrp="1"/>
          </p:cNvSpPr>
          <p:nvPr>
            <p:ph type="title"/>
          </p:nvPr>
        </p:nvSpPr>
        <p:spPr/>
        <p:txBody>
          <a:bodyPr rtlCol="0">
            <a:normAutofit/>
          </a:bodyPr>
          <a:lstStyle/>
          <a:p>
            <a:pPr marL="484632" eaLnBrk="1" fontAlgn="auto" hangingPunct="1">
              <a:spcAft>
                <a:spcPts val="0"/>
              </a:spcAft>
              <a:defRPr/>
            </a:pPr>
            <a:r>
              <a:rPr lang="en-US" b="1" dirty="0">
                <a:solidFill>
                  <a:schemeClr val="accent1">
                    <a:tint val="83000"/>
                    <a:satMod val="150000"/>
                  </a:schemeClr>
                </a:solidFill>
              </a:rPr>
              <a:t>LITERARY/RHETORICAL ANALYSIS QUESTIONS </a:t>
            </a:r>
            <a:endParaRPr lang="en-US" dirty="0">
              <a:solidFill>
                <a:schemeClr val="accent1">
                  <a:tint val="83000"/>
                  <a:satMod val="150000"/>
                </a:schemeClr>
              </a:solidFill>
            </a:endParaRPr>
          </a:p>
        </p:txBody>
      </p:sp>
      <p:sp>
        <p:nvSpPr>
          <p:cNvPr id="33794" name="Content Placeholder 2">
            <a:extLst>
              <a:ext uri="{FF2B5EF4-FFF2-40B4-BE49-F238E27FC236}">
                <a16:creationId xmlns:a16="http://schemas.microsoft.com/office/drawing/2014/main" id="{3AC9B78C-C19E-FDB6-C3FB-AFECB78A8F57}"/>
              </a:ext>
            </a:extLst>
          </p:cNvPr>
          <p:cNvSpPr>
            <a:spLocks noGrp="1" noChangeArrowheads="1"/>
          </p:cNvSpPr>
          <p:nvPr>
            <p:ph idx="1"/>
          </p:nvPr>
        </p:nvSpPr>
        <p:spPr>
          <a:xfrm>
            <a:off x="1942415" y="2133600"/>
            <a:ext cx="6591985" cy="4100290"/>
          </a:xfrm>
        </p:spPr>
        <p:txBody>
          <a:bodyPr>
            <a:normAutofit lnSpcReduction="10000"/>
          </a:bodyPr>
          <a:lstStyle/>
          <a:p>
            <a:pPr eaLnBrk="1" hangingPunct="1">
              <a:lnSpc>
                <a:spcPct val="90000"/>
              </a:lnSpc>
            </a:pPr>
            <a:r>
              <a:rPr lang="en-US" altLang="en-US" dirty="0">
                <a:ea typeface="ＭＳ Ｐゴシック" panose="020B0600070205080204" pitchFamily="34" charset="-128"/>
              </a:rPr>
              <a:t>are about the author</a:t>
            </a:r>
            <a:r>
              <a:rPr lang="ja-JP" altLang="en-US">
                <a:ea typeface="ＭＳ Ｐゴシック" panose="020B0600070205080204" pitchFamily="34" charset="-128"/>
              </a:rPr>
              <a:t>’</a:t>
            </a:r>
            <a:r>
              <a:rPr lang="en-US" altLang="ja-JP" dirty="0">
                <a:ea typeface="ＭＳ Ｐゴシック" panose="020B0600070205080204" pitchFamily="34" charset="-128"/>
              </a:rPr>
              <a:t>s writing style and may focus on how the author manipulates point of view, creates characters, or uses language to create a specific effect.</a:t>
            </a:r>
          </a:p>
          <a:p>
            <a:pPr eaLnBrk="1" hangingPunct="1">
              <a:lnSpc>
                <a:spcPct val="90000"/>
              </a:lnSpc>
            </a:pPr>
            <a:r>
              <a:rPr lang="en-US" altLang="ja-JP" dirty="0">
                <a:ea typeface="ＭＳ Ｐゴシック" panose="020B0600070205080204" pitchFamily="34" charset="-128"/>
              </a:rPr>
              <a:t>Connections can also be made with other pieces of writing that use different arguments to concur or challenge the viewpoint.</a:t>
            </a:r>
            <a:endParaRPr lang="en-US" altLang="en-US" dirty="0">
              <a:ea typeface="ＭＳ Ｐゴシック" panose="020B0600070205080204" pitchFamily="34" charset="-128"/>
            </a:endParaRPr>
          </a:p>
          <a:p>
            <a:pPr eaLnBrk="1" hangingPunct="1">
              <a:lnSpc>
                <a:spcPct val="90000"/>
              </a:lnSpc>
            </a:pPr>
            <a:r>
              <a:rPr lang="en-US" altLang="en-US" u="sng" dirty="0">
                <a:ea typeface="ＭＳ Ｐゴシック" panose="020B0600070205080204" pitchFamily="34" charset="-128"/>
              </a:rPr>
              <a:t>Example</a:t>
            </a:r>
            <a:r>
              <a:rPr lang="en-US" altLang="en-US" dirty="0">
                <a:ea typeface="ＭＳ Ｐゴシック" panose="020B0600070205080204" pitchFamily="34" charset="-128"/>
              </a:rPr>
              <a:t>:  </a:t>
            </a:r>
          </a:p>
          <a:p>
            <a:pPr eaLnBrk="1" hangingPunct="1">
              <a:lnSpc>
                <a:spcPct val="90000"/>
              </a:lnSpc>
              <a:buFont typeface="Wingdings 2" pitchFamily="2" charset="2"/>
              <a:buNone/>
            </a:pPr>
            <a:r>
              <a:rPr lang="en-US" altLang="en-US" dirty="0">
                <a:ea typeface="ＭＳ Ｐゴシック" panose="020B0600070205080204" pitchFamily="34" charset="-128"/>
              </a:rPr>
              <a:t>	</a:t>
            </a:r>
            <a:r>
              <a:rPr lang="ja-JP" altLang="en-US">
                <a:ea typeface="ＭＳ Ｐゴシック" panose="020B0600070205080204" pitchFamily="34" charset="-128"/>
              </a:rPr>
              <a:t> “</a:t>
            </a:r>
            <a:r>
              <a:rPr lang="en-US" altLang="ja-JP" dirty="0">
                <a:ea typeface="ＭＳ Ｐゴシック" panose="020B0600070205080204" pitchFamily="34" charset="-128"/>
              </a:rPr>
              <a:t>What does Mary Fisher invoker her children so often during her 1992 speech at the Republican convention? – rhetorical choices</a:t>
            </a:r>
          </a:p>
          <a:p>
            <a:pPr eaLnBrk="1" hangingPunct="1">
              <a:lnSpc>
                <a:spcPct val="90000"/>
              </a:lnSpc>
              <a:buFont typeface="Wingdings 2" pitchFamily="2" charset="2"/>
              <a:buNone/>
            </a:pPr>
            <a:endParaRPr lang="en-US" altLang="ja-JP" dirty="0">
              <a:ea typeface="ＭＳ Ｐゴシック" panose="020B0600070205080204" pitchFamily="34" charset="-128"/>
            </a:endParaRPr>
          </a:p>
          <a:p>
            <a:pPr eaLnBrk="1" hangingPunct="1">
              <a:lnSpc>
                <a:spcPct val="90000"/>
              </a:lnSpc>
              <a:buFont typeface="Wingdings 2" pitchFamily="2" charset="2"/>
              <a:buNone/>
            </a:pPr>
            <a:r>
              <a:rPr lang="en-US" altLang="en-US" dirty="0">
                <a:ea typeface="ＭＳ Ｐゴシック" panose="020B0600070205080204" pitchFamily="34" charset="-128"/>
              </a:rPr>
              <a:t>”How does </a:t>
            </a:r>
            <a:r>
              <a:rPr lang="en-US" altLang="en-US" dirty="0" err="1">
                <a:ea typeface="ＭＳ Ｐゴシック" panose="020B0600070205080204" pitchFamily="34" charset="-128"/>
              </a:rPr>
              <a:t>Sotomoyor’s</a:t>
            </a:r>
            <a:r>
              <a:rPr lang="en-US" altLang="en-US" dirty="0">
                <a:ea typeface="ＭＳ Ｐゴシック" panose="020B0600070205080204" pitchFamily="34" charset="-128"/>
              </a:rPr>
              <a:t> use of personal stories or even the Spanish language enhance her or central argument?”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AC33F-3068-1B0D-6F33-35C410CF90F6}"/>
              </a:ext>
            </a:extLst>
          </p:cNvPr>
          <p:cNvSpPr>
            <a:spLocks noGrp="1"/>
          </p:cNvSpPr>
          <p:nvPr>
            <p:ph type="title"/>
          </p:nvPr>
        </p:nvSpPr>
        <p:spPr/>
        <p:txBody>
          <a:bodyPr/>
          <a:lstStyle/>
          <a:p>
            <a:r>
              <a:rPr lang="en-US" dirty="0"/>
              <a:t>Rubric</a:t>
            </a:r>
          </a:p>
        </p:txBody>
      </p:sp>
      <p:sp>
        <p:nvSpPr>
          <p:cNvPr id="3" name="Content Placeholder 2">
            <a:extLst>
              <a:ext uri="{FF2B5EF4-FFF2-40B4-BE49-F238E27FC236}">
                <a16:creationId xmlns:a16="http://schemas.microsoft.com/office/drawing/2014/main" id="{D7C3C456-3177-05C7-05FC-DB8262CAC22C}"/>
              </a:ext>
            </a:extLst>
          </p:cNvPr>
          <p:cNvSpPr>
            <a:spLocks noGrp="1"/>
          </p:cNvSpPr>
          <p:nvPr>
            <p:ph idx="1"/>
          </p:nvPr>
        </p:nvSpPr>
        <p:spPr>
          <a:xfrm>
            <a:off x="1600201" y="1600200"/>
            <a:ext cx="6934200" cy="4633690"/>
          </a:xfrm>
        </p:spPr>
        <p:txBody>
          <a:bodyPr>
            <a:normAutofit/>
          </a:bodyPr>
          <a:lstStyle/>
          <a:p>
            <a:r>
              <a:rPr lang="en-US" dirty="0"/>
              <a:t>You must READ and ANNOTATE the passage.  This can be brought to class physically unless otherwise noted by Mrs. Shriver. 20 points</a:t>
            </a:r>
          </a:p>
          <a:p>
            <a:r>
              <a:rPr lang="en-US" dirty="0"/>
              <a:t>You must have all four questions either handwritten on the piece or written on a separate sheet of paper. 20 points</a:t>
            </a:r>
          </a:p>
          <a:p>
            <a:r>
              <a:rPr lang="en-US" dirty="0"/>
              <a:t>You must speak at least ONCE during the seminar. 10 points</a:t>
            </a:r>
          </a:p>
          <a:p>
            <a:r>
              <a:rPr lang="en-US" dirty="0"/>
              <a:t>You must have at least ONE comment in the online discussion made during real time.  10 points</a:t>
            </a:r>
          </a:p>
          <a:p>
            <a:pPr marL="0" indent="0">
              <a:buNone/>
            </a:pPr>
            <a:r>
              <a:rPr lang="en-US" dirty="0"/>
              <a:t>***GROUP LEADER MUST MAKE SURE EVERYONE ASKS A QUESTION OR MAKES A COMMENT DURING THE FISHBOWL.</a:t>
            </a:r>
          </a:p>
          <a:p>
            <a:pPr marL="0" indent="0">
              <a:buNone/>
            </a:pPr>
            <a:endParaRPr lang="en-US" dirty="0"/>
          </a:p>
          <a:p>
            <a:endParaRPr lang="en-US" dirty="0"/>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1240850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5" name="Freeform 21">
            <a:extLst>
              <a:ext uri="{FF2B5EF4-FFF2-40B4-BE49-F238E27FC236}">
                <a16:creationId xmlns:a16="http://schemas.microsoft.com/office/drawing/2014/main" id="{04C56FBC-E865-4046-B28B-0CC2BE4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6127684" cy="6858000"/>
          </a:xfrm>
          <a:custGeom>
            <a:avLst/>
            <a:gdLst>
              <a:gd name="connsiteX0" fmla="*/ 0 w 8170246"/>
              <a:gd name="connsiteY0" fmla="*/ 0 h 6858000"/>
              <a:gd name="connsiteX1" fmla="*/ 98791 w 8170246"/>
              <a:gd name="connsiteY1" fmla="*/ 0 h 6858000"/>
              <a:gd name="connsiteX2" fmla="*/ 4862151 w 8170246"/>
              <a:gd name="connsiteY2" fmla="*/ 0 h 6858000"/>
              <a:gd name="connsiteX3" fmla="*/ 8088169 w 8170246"/>
              <a:gd name="connsiteY3" fmla="*/ 3226735 h 6858000"/>
              <a:gd name="connsiteX4" fmla="*/ 8088169 w 8170246"/>
              <a:gd name="connsiteY4" fmla="*/ 3626507 h 6858000"/>
              <a:gd name="connsiteX5" fmla="*/ 4857393 w 8170246"/>
              <a:gd name="connsiteY5" fmla="*/ 6858000 h 6858000"/>
              <a:gd name="connsiteX6" fmla="*/ 133398 w 8170246"/>
              <a:gd name="connsiteY6" fmla="*/ 6858000 h 6858000"/>
              <a:gd name="connsiteX7" fmla="*/ 0 w 817024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70246" h="6858000">
                <a:moveTo>
                  <a:pt x="0" y="0"/>
                </a:moveTo>
                <a:lnTo>
                  <a:pt x="98791" y="0"/>
                </a:lnTo>
                <a:cubicBezTo>
                  <a:pt x="1141045" y="0"/>
                  <a:pt x="2657051" y="0"/>
                  <a:pt x="4862151" y="0"/>
                </a:cubicBezTo>
                <a:cubicBezTo>
                  <a:pt x="4862151" y="0"/>
                  <a:pt x="4862151" y="0"/>
                  <a:pt x="8088169" y="3226735"/>
                </a:cubicBezTo>
                <a:cubicBezTo>
                  <a:pt x="8197606" y="3336196"/>
                  <a:pt x="8197606" y="3517045"/>
                  <a:pt x="8088169" y="3626507"/>
                </a:cubicBezTo>
                <a:cubicBezTo>
                  <a:pt x="8088169" y="3626507"/>
                  <a:pt x="8088169" y="3626507"/>
                  <a:pt x="4857393" y="6858000"/>
                </a:cubicBezTo>
                <a:cubicBezTo>
                  <a:pt x="4857393" y="6858000"/>
                  <a:pt x="4857393" y="6858000"/>
                  <a:pt x="133398" y="6858000"/>
                </a:cubicBezTo>
                <a:lnTo>
                  <a:pt x="0" y="6858000"/>
                </a:lnTo>
                <a:close/>
              </a:path>
            </a:pathLst>
          </a:custGeom>
          <a:solidFill>
            <a:schemeClr val="bg2">
              <a:lumMod val="10000"/>
            </a:schemeClr>
          </a:solidFill>
          <a:ln>
            <a:solidFill>
              <a:schemeClr val="bg2">
                <a:lumMod val="10000"/>
              </a:schemeClr>
            </a:solidFill>
          </a:ln>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noAutofit/>
          </a:bodyPr>
          <a:lstStyle/>
          <a:p>
            <a:endParaRPr lang="en-US"/>
          </a:p>
        </p:txBody>
      </p:sp>
      <p:pic>
        <p:nvPicPr>
          <p:cNvPr id="7" name="Picture 6" descr="A gold star with a number one&#10;&#10;Description automatically generated">
            <a:extLst>
              <a:ext uri="{FF2B5EF4-FFF2-40B4-BE49-F238E27FC236}">
                <a16:creationId xmlns:a16="http://schemas.microsoft.com/office/drawing/2014/main" id="{657A4680-D490-D8A7-F738-4D7A8B21AFFF}"/>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9089" r="-3" b="7463"/>
          <a:stretch/>
        </p:blipFill>
        <p:spPr>
          <a:xfrm>
            <a:off x="3646614" y="10"/>
            <a:ext cx="5497386" cy="3428990"/>
          </a:xfrm>
          <a:custGeom>
            <a:avLst/>
            <a:gdLst/>
            <a:ahLst/>
            <a:cxnLst/>
            <a:rect l="l" t="t" r="r" b="b"/>
            <a:pathLst>
              <a:path w="7329848" h="3429000">
                <a:moveTo>
                  <a:pt x="0" y="0"/>
                </a:moveTo>
                <a:lnTo>
                  <a:pt x="7329848" y="0"/>
                </a:lnTo>
                <a:lnTo>
                  <a:pt x="7329848" y="3429000"/>
                </a:lnTo>
                <a:lnTo>
                  <a:pt x="3307637" y="3429000"/>
                </a:lnTo>
                <a:lnTo>
                  <a:pt x="3308095" y="3426621"/>
                </a:lnTo>
                <a:cubicBezTo>
                  <a:pt x="3308095" y="3354043"/>
                  <a:pt x="3280736" y="3281466"/>
                  <a:pt x="3226017" y="3226735"/>
                </a:cubicBezTo>
                <a:cubicBezTo>
                  <a:pt x="0" y="0"/>
                  <a:pt x="0" y="0"/>
                  <a:pt x="0" y="0"/>
                </a:cubicBezTo>
                <a:close/>
              </a:path>
            </a:pathLst>
          </a:custGeom>
        </p:spPr>
      </p:pic>
      <p:sp>
        <p:nvSpPr>
          <p:cNvPr id="2" name="Title 1">
            <a:extLst>
              <a:ext uri="{FF2B5EF4-FFF2-40B4-BE49-F238E27FC236}">
                <a16:creationId xmlns:a16="http://schemas.microsoft.com/office/drawing/2014/main" id="{2312BBED-7223-5BFB-CB9C-FBCB8F308297}"/>
              </a:ext>
            </a:extLst>
          </p:cNvPr>
          <p:cNvSpPr>
            <a:spLocks noGrp="1"/>
          </p:cNvSpPr>
          <p:nvPr>
            <p:ph type="title"/>
          </p:nvPr>
        </p:nvSpPr>
        <p:spPr>
          <a:xfrm>
            <a:off x="406401" y="626533"/>
            <a:ext cx="3962068" cy="1278467"/>
          </a:xfrm>
        </p:spPr>
        <p:txBody>
          <a:bodyPr anchor="ctr">
            <a:normAutofit/>
          </a:bodyPr>
          <a:lstStyle/>
          <a:p>
            <a:r>
              <a:rPr lang="en-US" sz="2800">
                <a:solidFill>
                  <a:srgbClr val="FEFFFF"/>
                </a:solidFill>
              </a:rPr>
              <a:t>Why call it a ”fishbowl”?</a:t>
            </a:r>
          </a:p>
        </p:txBody>
      </p:sp>
      <p:pic>
        <p:nvPicPr>
          <p:cNvPr id="5" name="Picture 4" descr="A couple of goldfish swimming in water&#10;&#10;Description automatically generated">
            <a:extLst>
              <a:ext uri="{FF2B5EF4-FFF2-40B4-BE49-F238E27FC236}">
                <a16:creationId xmlns:a16="http://schemas.microsoft.com/office/drawing/2014/main" id="{40B54500-E79D-CFD3-26BB-7AD5C0FA62A7}"/>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r="-3" b="16885"/>
          <a:stretch/>
        </p:blipFill>
        <p:spPr>
          <a:xfrm>
            <a:off x="3643045" y="3429000"/>
            <a:ext cx="5500955" cy="3429000"/>
          </a:xfrm>
          <a:custGeom>
            <a:avLst/>
            <a:gdLst/>
            <a:ahLst/>
            <a:cxnLst/>
            <a:rect l="l" t="t" r="r" b="b"/>
            <a:pathLst>
              <a:path w="7334607" h="3429000">
                <a:moveTo>
                  <a:pt x="3312396" y="0"/>
                </a:moveTo>
                <a:lnTo>
                  <a:pt x="7334607" y="0"/>
                </a:lnTo>
                <a:lnTo>
                  <a:pt x="7334607" y="3429000"/>
                </a:lnTo>
                <a:lnTo>
                  <a:pt x="0" y="3429000"/>
                </a:lnTo>
                <a:cubicBezTo>
                  <a:pt x="3230776" y="197507"/>
                  <a:pt x="3230776" y="197507"/>
                  <a:pt x="3230776" y="197507"/>
                </a:cubicBezTo>
                <a:cubicBezTo>
                  <a:pt x="3258135" y="170142"/>
                  <a:pt x="3278655" y="138314"/>
                  <a:pt x="3292335" y="104256"/>
                </a:cubicBezTo>
                <a:close/>
              </a:path>
            </a:pathLst>
          </a:custGeom>
        </p:spPr>
      </p:pic>
      <p:sp>
        <p:nvSpPr>
          <p:cNvPr id="3" name="Content Placeholder 2">
            <a:extLst>
              <a:ext uri="{FF2B5EF4-FFF2-40B4-BE49-F238E27FC236}">
                <a16:creationId xmlns:a16="http://schemas.microsoft.com/office/drawing/2014/main" id="{7120B578-9144-2685-25CE-1AC58013925A}"/>
              </a:ext>
            </a:extLst>
          </p:cNvPr>
          <p:cNvSpPr>
            <a:spLocks noGrp="1"/>
          </p:cNvSpPr>
          <p:nvPr>
            <p:ph idx="1"/>
          </p:nvPr>
        </p:nvSpPr>
        <p:spPr>
          <a:xfrm>
            <a:off x="406401" y="2133599"/>
            <a:ext cx="3962069" cy="3809999"/>
          </a:xfrm>
        </p:spPr>
        <p:txBody>
          <a:bodyPr>
            <a:normAutofit/>
          </a:bodyPr>
          <a:lstStyle/>
          <a:p>
            <a:pPr>
              <a:buAutoNum type="arabicPeriod"/>
            </a:pPr>
            <a:r>
              <a:rPr lang="en-US">
                <a:solidFill>
                  <a:srgbClr val="FEFFFF"/>
                </a:solidFill>
              </a:rPr>
              <a:t>Because when we share ideas, we feel exposed (everyone’s watching me!)  </a:t>
            </a:r>
          </a:p>
          <a:p>
            <a:pPr>
              <a:buAutoNum type="arabicPeriod"/>
            </a:pPr>
            <a:r>
              <a:rPr lang="en-US">
                <a:solidFill>
                  <a:srgbClr val="FEFFFF"/>
                </a:solidFill>
              </a:rPr>
              <a:t>What fishbowls teach us is that our ideas are GREAT!!! Others will LOVE our ideas.  </a:t>
            </a:r>
          </a:p>
          <a:p>
            <a:pPr>
              <a:buAutoNum type="arabicPeriod"/>
            </a:pPr>
            <a:r>
              <a:rPr lang="en-US">
                <a:solidFill>
                  <a:srgbClr val="FEFFFF"/>
                </a:solidFill>
              </a:rPr>
              <a:t>Fishbowls give us confidence!</a:t>
            </a:r>
          </a:p>
          <a:p>
            <a:pPr>
              <a:buAutoNum type="arabicPeriod"/>
            </a:pPr>
            <a:r>
              <a:rPr lang="en-US">
                <a:solidFill>
                  <a:srgbClr val="FEFFFF"/>
                </a:solidFill>
              </a:rPr>
              <a:t>We are all “gold” fish!!!!</a:t>
            </a:r>
          </a:p>
        </p:txBody>
      </p:sp>
    </p:spTree>
    <p:extLst>
      <p:ext uri="{BB962C8B-B14F-4D97-AF65-F5344CB8AC3E}">
        <p14:creationId xmlns:p14="http://schemas.microsoft.com/office/powerpoint/2010/main" val="2756038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9463" name="Group 19462">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p:grpSpPr>
        <p:sp>
          <p:nvSpPr>
            <p:cNvPr id="19464"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19465"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19466"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19467"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19468"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19469"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19470"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19471"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19472"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19473"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19474"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19475"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19477" name="Group 19476">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786"/>
            <a:ext cx="1767505" cy="6854040"/>
            <a:chOff x="6627813" y="194833"/>
            <a:chExt cx="1952625" cy="5678918"/>
          </a:xfrm>
        </p:grpSpPr>
        <p:sp>
          <p:nvSpPr>
            <p:cNvPr id="19478"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19479"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19480"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19481"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19482"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19483"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19484"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19485"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19486"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19487"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19488"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19489"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19491" name="Rectangle 19490">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493" name="Freeform 6">
            <a:extLst>
              <a:ext uri="{FF2B5EF4-FFF2-40B4-BE49-F238E27FC236}">
                <a16:creationId xmlns:a16="http://schemas.microsoft.com/office/drawing/2014/main" id="{3623DEAC-F39C-45D6-86DC-1033F6429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n-US"/>
          </a:p>
        </p:txBody>
      </p:sp>
      <p:sp useBgFill="1">
        <p:nvSpPr>
          <p:cNvPr id="19495" name="Rectangle 19494">
            <a:extLst>
              <a:ext uri="{FF2B5EF4-FFF2-40B4-BE49-F238E27FC236}">
                <a16:creationId xmlns:a16="http://schemas.microsoft.com/office/drawing/2014/main" id="{CADF4631-3C8F-45EE-8D19-4D3E8426B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9144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497" name="Group 19496">
            <a:extLst>
              <a:ext uri="{FF2B5EF4-FFF2-40B4-BE49-F238E27FC236}">
                <a16:creationId xmlns:a16="http://schemas.microsoft.com/office/drawing/2014/main" id="{F291099C-17EE-4E0E-B096-C799750500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p:grpSpPr>
        <p:sp>
          <p:nvSpPr>
            <p:cNvPr id="19498" name="Freeform 11">
              <a:extLst>
                <a:ext uri="{FF2B5EF4-FFF2-40B4-BE49-F238E27FC236}">
                  <a16:creationId xmlns:a16="http://schemas.microsoft.com/office/drawing/2014/main" id="{E21C6221-3E1B-4ABD-8172-FAE995E65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19499" name="Freeform 12">
              <a:extLst>
                <a:ext uri="{FF2B5EF4-FFF2-40B4-BE49-F238E27FC236}">
                  <a16:creationId xmlns:a16="http://schemas.microsoft.com/office/drawing/2014/main" id="{D3EF5991-93EA-451F-BB82-1ABC4AC0D2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19500" name="Freeform 13">
              <a:extLst>
                <a:ext uri="{FF2B5EF4-FFF2-40B4-BE49-F238E27FC236}">
                  <a16:creationId xmlns:a16="http://schemas.microsoft.com/office/drawing/2014/main" id="{136F96F7-16E6-48A1-A211-0B4A4D0C83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19501" name="Freeform 14">
              <a:extLst>
                <a:ext uri="{FF2B5EF4-FFF2-40B4-BE49-F238E27FC236}">
                  <a16:creationId xmlns:a16="http://schemas.microsoft.com/office/drawing/2014/main" id="{5C00D000-7FA5-40C4-AB6A-DE3A61AB83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19502" name="Freeform 15">
              <a:extLst>
                <a:ext uri="{FF2B5EF4-FFF2-40B4-BE49-F238E27FC236}">
                  <a16:creationId xmlns:a16="http://schemas.microsoft.com/office/drawing/2014/main" id="{5AAEB880-A03D-4743-9060-D7A846FA6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19503" name="Freeform 16">
              <a:extLst>
                <a:ext uri="{FF2B5EF4-FFF2-40B4-BE49-F238E27FC236}">
                  <a16:creationId xmlns:a16="http://schemas.microsoft.com/office/drawing/2014/main" id="{CC64DD68-0B96-4DE9-8FD5-3175E4A3F1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19504" name="Freeform 17">
              <a:extLst>
                <a:ext uri="{FF2B5EF4-FFF2-40B4-BE49-F238E27FC236}">
                  <a16:creationId xmlns:a16="http://schemas.microsoft.com/office/drawing/2014/main" id="{69118400-C17B-4068-86D3-93CAE7702C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19505" name="Freeform 18">
              <a:extLst>
                <a:ext uri="{FF2B5EF4-FFF2-40B4-BE49-F238E27FC236}">
                  <a16:creationId xmlns:a16="http://schemas.microsoft.com/office/drawing/2014/main" id="{117FA22F-CBA8-4CF5-B8CC-2D169B67E4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19506" name="Freeform 19">
              <a:extLst>
                <a:ext uri="{FF2B5EF4-FFF2-40B4-BE49-F238E27FC236}">
                  <a16:creationId xmlns:a16="http://schemas.microsoft.com/office/drawing/2014/main" id="{8FB2D443-8598-4CEE-AED2-BEF49AA95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19507" name="Freeform 20">
              <a:extLst>
                <a:ext uri="{FF2B5EF4-FFF2-40B4-BE49-F238E27FC236}">
                  <a16:creationId xmlns:a16="http://schemas.microsoft.com/office/drawing/2014/main" id="{92593E33-68AF-485D-99D0-080CEA1971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19508" name="Freeform 21">
              <a:extLst>
                <a:ext uri="{FF2B5EF4-FFF2-40B4-BE49-F238E27FC236}">
                  <a16:creationId xmlns:a16="http://schemas.microsoft.com/office/drawing/2014/main" id="{96A28427-575C-4904-AC4B-3DD62801DC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19509" name="Freeform 22">
              <a:extLst>
                <a:ext uri="{FF2B5EF4-FFF2-40B4-BE49-F238E27FC236}">
                  <a16:creationId xmlns:a16="http://schemas.microsoft.com/office/drawing/2014/main" id="{782FA736-DE89-4D13-B0A7-3906B32CEF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sp>
        <p:nvSpPr>
          <p:cNvPr id="5" name="Title 4">
            <a:extLst>
              <a:ext uri="{FF2B5EF4-FFF2-40B4-BE49-F238E27FC236}">
                <a16:creationId xmlns:a16="http://schemas.microsoft.com/office/drawing/2014/main" id="{4797A618-6A76-E475-70B8-15B8B5B60B0E}"/>
              </a:ext>
            </a:extLst>
          </p:cNvPr>
          <p:cNvSpPr>
            <a:spLocks noGrp="1"/>
          </p:cNvSpPr>
          <p:nvPr>
            <p:ph type="title"/>
          </p:nvPr>
        </p:nvSpPr>
        <p:spPr>
          <a:xfrm>
            <a:off x="1941909" y="4529540"/>
            <a:ext cx="6686550" cy="1162423"/>
          </a:xfrm>
        </p:spPr>
        <p:txBody>
          <a:bodyPr vert="horz" lIns="91440" tIns="45720" rIns="91440" bIns="45720" rtlCol="0" anchor="b">
            <a:normAutofit/>
          </a:bodyPr>
          <a:lstStyle/>
          <a:p>
            <a:pPr fontAlgn="auto">
              <a:spcAft>
                <a:spcPts val="0"/>
              </a:spcAft>
              <a:defRPr/>
            </a:pPr>
            <a:r>
              <a:rPr lang="en-US" sz="5400"/>
              <a:t>Socrates</a:t>
            </a:r>
          </a:p>
        </p:txBody>
      </p:sp>
      <p:sp>
        <p:nvSpPr>
          <p:cNvPr id="14339" name="Content Placeholder 3">
            <a:extLst>
              <a:ext uri="{FF2B5EF4-FFF2-40B4-BE49-F238E27FC236}">
                <a16:creationId xmlns:a16="http://schemas.microsoft.com/office/drawing/2014/main" id="{CDC82918-B23A-CBCE-4C12-F2A941726C42}"/>
              </a:ext>
            </a:extLst>
          </p:cNvPr>
          <p:cNvSpPr>
            <a:spLocks noGrp="1"/>
          </p:cNvSpPr>
          <p:nvPr>
            <p:ph type="body" sz="half" idx="2"/>
          </p:nvPr>
        </p:nvSpPr>
        <p:spPr>
          <a:xfrm>
            <a:off x="1941909" y="5696711"/>
            <a:ext cx="6686550" cy="507189"/>
          </a:xfrm>
        </p:spPr>
        <p:txBody>
          <a:bodyPr vert="horz" lIns="91440" tIns="45720" rIns="91440" bIns="45720" rtlCol="0" anchor="t">
            <a:normAutofit/>
          </a:bodyPr>
          <a:lstStyle/>
          <a:p>
            <a:pPr fontAlgn="auto">
              <a:lnSpc>
                <a:spcPct val="90000"/>
              </a:lnSpc>
              <a:defRPr/>
            </a:pPr>
            <a:r>
              <a:rPr lang="en-US" altLang="ja-JP" sz="1500" b="1">
                <a:solidFill>
                  <a:schemeClr val="tx1">
                    <a:lumMod val="65000"/>
                    <a:lumOff val="35000"/>
                  </a:schemeClr>
                </a:solidFill>
              </a:rPr>
              <a:t>“the highest form of Human Excellence is to question oneself and others.”</a:t>
            </a:r>
            <a:endParaRPr lang="en-US" altLang="en-US" sz="1500" b="1">
              <a:solidFill>
                <a:schemeClr val="tx1">
                  <a:lumMod val="65000"/>
                  <a:lumOff val="35000"/>
                </a:schemeClr>
              </a:solidFill>
            </a:endParaRPr>
          </a:p>
        </p:txBody>
      </p:sp>
      <p:grpSp>
        <p:nvGrpSpPr>
          <p:cNvPr id="19511" name="Group 19510">
            <a:extLst>
              <a:ext uri="{FF2B5EF4-FFF2-40B4-BE49-F238E27FC236}">
                <a16:creationId xmlns:a16="http://schemas.microsoft.com/office/drawing/2014/main" id="{6A54B62D-FC5C-4E1A-8D8B-279576FE53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786"/>
            <a:ext cx="1767505" cy="6854040"/>
            <a:chOff x="6627813" y="194833"/>
            <a:chExt cx="1952625" cy="5678918"/>
          </a:xfrm>
        </p:grpSpPr>
        <p:sp>
          <p:nvSpPr>
            <p:cNvPr id="19512" name="Freeform 27">
              <a:extLst>
                <a:ext uri="{FF2B5EF4-FFF2-40B4-BE49-F238E27FC236}">
                  <a16:creationId xmlns:a16="http://schemas.microsoft.com/office/drawing/2014/main" id="{4706D2CB-CE4C-4F40-B189-FD7BB4466B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19513" name="Freeform 28">
              <a:extLst>
                <a:ext uri="{FF2B5EF4-FFF2-40B4-BE49-F238E27FC236}">
                  <a16:creationId xmlns:a16="http://schemas.microsoft.com/office/drawing/2014/main" id="{2714CF7E-2DF6-4F91-8BB2-D62E8B549D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19514" name="Freeform 29">
              <a:extLst>
                <a:ext uri="{FF2B5EF4-FFF2-40B4-BE49-F238E27FC236}">
                  <a16:creationId xmlns:a16="http://schemas.microsoft.com/office/drawing/2014/main" id="{F30DCFE1-624D-4D3C-AC61-757C2FF356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19515" name="Freeform 30">
              <a:extLst>
                <a:ext uri="{FF2B5EF4-FFF2-40B4-BE49-F238E27FC236}">
                  <a16:creationId xmlns:a16="http://schemas.microsoft.com/office/drawing/2014/main" id="{BF08ABFE-DD31-4F1F-9520-93CC613CD3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19516" name="Freeform 31">
              <a:extLst>
                <a:ext uri="{FF2B5EF4-FFF2-40B4-BE49-F238E27FC236}">
                  <a16:creationId xmlns:a16="http://schemas.microsoft.com/office/drawing/2014/main" id="{ADFB2DBD-F00A-4820-876F-4E75F216B1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19517" name="Freeform 32">
              <a:extLst>
                <a:ext uri="{FF2B5EF4-FFF2-40B4-BE49-F238E27FC236}">
                  <a16:creationId xmlns:a16="http://schemas.microsoft.com/office/drawing/2014/main" id="{3F85387B-5668-4570-BC5C-AA89417C71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19518" name="Freeform 33">
              <a:extLst>
                <a:ext uri="{FF2B5EF4-FFF2-40B4-BE49-F238E27FC236}">
                  <a16:creationId xmlns:a16="http://schemas.microsoft.com/office/drawing/2014/main" id="{FEA70EF6-623D-453D-8360-1B0C142A29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19519" name="Freeform 34">
              <a:extLst>
                <a:ext uri="{FF2B5EF4-FFF2-40B4-BE49-F238E27FC236}">
                  <a16:creationId xmlns:a16="http://schemas.microsoft.com/office/drawing/2014/main" id="{FE3B449C-A5FE-44B9-A01C-A115C37D3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19520" name="Freeform 35">
              <a:extLst>
                <a:ext uri="{FF2B5EF4-FFF2-40B4-BE49-F238E27FC236}">
                  <a16:creationId xmlns:a16="http://schemas.microsoft.com/office/drawing/2014/main" id="{BD672E89-DAB4-41AE-891D-6B6A52B0EA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19521" name="Freeform 36">
              <a:extLst>
                <a:ext uri="{FF2B5EF4-FFF2-40B4-BE49-F238E27FC236}">
                  <a16:creationId xmlns:a16="http://schemas.microsoft.com/office/drawing/2014/main" id="{C69123C3-F0F9-4AA7-BA7B-9E5E0AF27E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19522" name="Freeform 37">
              <a:extLst>
                <a:ext uri="{FF2B5EF4-FFF2-40B4-BE49-F238E27FC236}">
                  <a16:creationId xmlns:a16="http://schemas.microsoft.com/office/drawing/2014/main" id="{E10779C5-3DD9-489D-9A2D-EF45B7BE30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19523" name="Freeform 38">
              <a:extLst>
                <a:ext uri="{FF2B5EF4-FFF2-40B4-BE49-F238E27FC236}">
                  <a16:creationId xmlns:a16="http://schemas.microsoft.com/office/drawing/2014/main" id="{1D3B4B35-2090-4DA8-ADBE-DD888B4E17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19525" name="Rectangle 19524">
            <a:extLst>
              <a:ext uri="{FF2B5EF4-FFF2-40B4-BE49-F238E27FC236}">
                <a16:creationId xmlns:a16="http://schemas.microsoft.com/office/drawing/2014/main" id="{46FA917F-43A3-4FA3-A085-59D0DC397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9458" name="Picture 2" descr="Socrates">
            <a:extLst>
              <a:ext uri="{FF2B5EF4-FFF2-40B4-BE49-F238E27FC236}">
                <a16:creationId xmlns:a16="http://schemas.microsoft.com/office/drawing/2014/main" id="{A64A4EE0-C5E5-DCA3-C87B-B9D2ED9C96CB}"/>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26167" b="26167"/>
          <a:stretch>
            <a:fillRect/>
          </a:stretch>
        </p:blipFill>
        <p:spPr>
          <a:xfrm>
            <a:off x="1941909" y="640080"/>
            <a:ext cx="6160018" cy="3602736"/>
          </a:xfrm>
          <a:prstGeom prst="rect">
            <a:avLst/>
          </a:prstGeom>
          <a:noFill/>
        </p:spPr>
      </p:pic>
      <p:sp>
        <p:nvSpPr>
          <p:cNvPr id="19527" name="Freeform 33">
            <a:extLst>
              <a:ext uri="{FF2B5EF4-FFF2-40B4-BE49-F238E27FC236}">
                <a16:creationId xmlns:a16="http://schemas.microsoft.com/office/drawing/2014/main" id="{9CBF007B-8C8C-4F79-B037-9F4C61F9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753578"/>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487" name="Rectangle 20486">
            <a:extLst>
              <a:ext uri="{FF2B5EF4-FFF2-40B4-BE49-F238E27FC236}">
                <a16:creationId xmlns:a16="http://schemas.microsoft.com/office/drawing/2014/main" id="{CD306B45-25EE-434D-ABA9-A27B79320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E0D7D5-A6EE-D24B-B515-7EA0FA1BDB0E}"/>
              </a:ext>
            </a:extLst>
          </p:cNvPr>
          <p:cNvSpPr>
            <a:spLocks noGrp="1"/>
          </p:cNvSpPr>
          <p:nvPr>
            <p:ph type="title"/>
          </p:nvPr>
        </p:nvSpPr>
        <p:spPr>
          <a:xfrm>
            <a:off x="784514" y="942108"/>
            <a:ext cx="2442412" cy="4969113"/>
          </a:xfrm>
        </p:spPr>
        <p:txBody>
          <a:bodyPr rtlCol="0" anchor="ctr">
            <a:normAutofit/>
          </a:bodyPr>
          <a:lstStyle/>
          <a:p>
            <a:pPr marL="484632" eaLnBrk="1" fontAlgn="auto" hangingPunct="1">
              <a:spcAft>
                <a:spcPts val="0"/>
              </a:spcAft>
              <a:defRPr/>
            </a:pPr>
            <a:r>
              <a:rPr lang="en-US" sz="2800" b="1">
                <a:solidFill>
                  <a:schemeClr val="tx2">
                    <a:lumMod val="75000"/>
                  </a:schemeClr>
                </a:solidFill>
              </a:rPr>
              <a:t>What is a Socratic Dialogue?</a:t>
            </a:r>
            <a:br>
              <a:rPr lang="en-US" sz="2800">
                <a:solidFill>
                  <a:schemeClr val="tx2">
                    <a:lumMod val="75000"/>
                  </a:schemeClr>
                </a:solidFill>
              </a:rPr>
            </a:br>
            <a:endParaRPr lang="en-US" sz="2800">
              <a:solidFill>
                <a:schemeClr val="tx2">
                  <a:lumMod val="75000"/>
                </a:schemeClr>
              </a:solidFill>
            </a:endParaRPr>
          </a:p>
        </p:txBody>
      </p:sp>
      <p:sp>
        <p:nvSpPr>
          <p:cNvPr id="20489" name="Rectangle 20488">
            <a:extLst>
              <a:ext uri="{FF2B5EF4-FFF2-40B4-BE49-F238E27FC236}">
                <a16:creationId xmlns:a16="http://schemas.microsoft.com/office/drawing/2014/main" id="{0A42F85E-4939-431E-8B4A-EC07C8E0A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20491" name="Straight Connector 20490">
            <a:extLst>
              <a:ext uri="{FF2B5EF4-FFF2-40B4-BE49-F238E27FC236}">
                <a16:creationId xmlns:a16="http://schemas.microsoft.com/office/drawing/2014/main" id="{27EBB3F9-D6F7-4F6A-8843-9FEBA15E49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20493" name="Group 20492">
            <a:extLst>
              <a:ext uri="{FF2B5EF4-FFF2-40B4-BE49-F238E27FC236}">
                <a16:creationId xmlns:a16="http://schemas.microsoft.com/office/drawing/2014/main" id="{5D2B17EF-74EB-4C33-B2E2-8E727B2E7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4507495" y="0"/>
            <a:ext cx="4632727" cy="6853245"/>
            <a:chOff x="2487613" y="285750"/>
            <a:chExt cx="2428876" cy="5654676"/>
          </a:xfrm>
          <a:solidFill>
            <a:schemeClr val="bg1">
              <a:alpha val="30000"/>
            </a:schemeClr>
          </a:solidFill>
        </p:grpSpPr>
        <p:sp>
          <p:nvSpPr>
            <p:cNvPr id="20494" name="Freeform 11">
              <a:extLst>
                <a:ext uri="{FF2B5EF4-FFF2-40B4-BE49-F238E27FC236}">
                  <a16:creationId xmlns:a16="http://schemas.microsoft.com/office/drawing/2014/main" id="{0A5F1F8A-3206-4B86-883F-65E98BB6E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en-US"/>
            </a:p>
          </p:txBody>
        </p:sp>
        <p:sp>
          <p:nvSpPr>
            <p:cNvPr id="20495" name="Freeform 12">
              <a:extLst>
                <a:ext uri="{FF2B5EF4-FFF2-40B4-BE49-F238E27FC236}">
                  <a16:creationId xmlns:a16="http://schemas.microsoft.com/office/drawing/2014/main" id="{6935F8C7-CC88-4243-9786-F3CDBF04A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en-US"/>
            </a:p>
          </p:txBody>
        </p:sp>
        <p:sp>
          <p:nvSpPr>
            <p:cNvPr id="20496" name="Freeform 13">
              <a:extLst>
                <a:ext uri="{FF2B5EF4-FFF2-40B4-BE49-F238E27FC236}">
                  <a16:creationId xmlns:a16="http://schemas.microsoft.com/office/drawing/2014/main" id="{9AF7BAD9-71B3-40D8-A089-EFF7FE67B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en-US"/>
            </a:p>
          </p:txBody>
        </p:sp>
        <p:sp>
          <p:nvSpPr>
            <p:cNvPr id="20497" name="Freeform 14">
              <a:extLst>
                <a:ext uri="{FF2B5EF4-FFF2-40B4-BE49-F238E27FC236}">
                  <a16:creationId xmlns:a16="http://schemas.microsoft.com/office/drawing/2014/main" id="{6467094F-AEF0-4D3B-BB76-8B3C1F08B9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en-US"/>
            </a:p>
          </p:txBody>
        </p:sp>
        <p:sp>
          <p:nvSpPr>
            <p:cNvPr id="20498" name="Freeform 15">
              <a:extLst>
                <a:ext uri="{FF2B5EF4-FFF2-40B4-BE49-F238E27FC236}">
                  <a16:creationId xmlns:a16="http://schemas.microsoft.com/office/drawing/2014/main" id="{36F56AF9-DEF1-44E7-BF42-6AAC1AA9D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en-US"/>
            </a:p>
          </p:txBody>
        </p:sp>
        <p:sp>
          <p:nvSpPr>
            <p:cNvPr id="20499" name="Freeform 16">
              <a:extLst>
                <a:ext uri="{FF2B5EF4-FFF2-40B4-BE49-F238E27FC236}">
                  <a16:creationId xmlns:a16="http://schemas.microsoft.com/office/drawing/2014/main" id="{A43EBE71-20BA-4A40-A513-516678089D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en-US"/>
            </a:p>
          </p:txBody>
        </p:sp>
        <p:sp>
          <p:nvSpPr>
            <p:cNvPr id="20500" name="Freeform 17">
              <a:extLst>
                <a:ext uri="{FF2B5EF4-FFF2-40B4-BE49-F238E27FC236}">
                  <a16:creationId xmlns:a16="http://schemas.microsoft.com/office/drawing/2014/main" id="{1DB39648-7B38-4D0B-93C5-048EC4A45C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en-US"/>
            </a:p>
          </p:txBody>
        </p:sp>
        <p:sp>
          <p:nvSpPr>
            <p:cNvPr id="20501" name="Freeform 18">
              <a:extLst>
                <a:ext uri="{FF2B5EF4-FFF2-40B4-BE49-F238E27FC236}">
                  <a16:creationId xmlns:a16="http://schemas.microsoft.com/office/drawing/2014/main" id="{8DD2661F-DE5F-45EA-B30B-7C6589638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en-US"/>
            </a:p>
          </p:txBody>
        </p:sp>
        <p:sp>
          <p:nvSpPr>
            <p:cNvPr id="20502" name="Freeform 19">
              <a:extLst>
                <a:ext uri="{FF2B5EF4-FFF2-40B4-BE49-F238E27FC236}">
                  <a16:creationId xmlns:a16="http://schemas.microsoft.com/office/drawing/2014/main" id="{ABF0A0E5-E68E-4183-A913-228692FD85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en-US"/>
            </a:p>
          </p:txBody>
        </p:sp>
        <p:sp>
          <p:nvSpPr>
            <p:cNvPr id="20503" name="Freeform 20">
              <a:extLst>
                <a:ext uri="{FF2B5EF4-FFF2-40B4-BE49-F238E27FC236}">
                  <a16:creationId xmlns:a16="http://schemas.microsoft.com/office/drawing/2014/main" id="{615D8F55-8ACD-4EFE-A832-06E785479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en-US"/>
            </a:p>
          </p:txBody>
        </p:sp>
        <p:sp>
          <p:nvSpPr>
            <p:cNvPr id="20504" name="Freeform 21">
              <a:extLst>
                <a:ext uri="{FF2B5EF4-FFF2-40B4-BE49-F238E27FC236}">
                  <a16:creationId xmlns:a16="http://schemas.microsoft.com/office/drawing/2014/main" id="{0FDF4201-8CEC-474B-A6B1-88039B704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en-US"/>
            </a:p>
          </p:txBody>
        </p:sp>
        <p:sp>
          <p:nvSpPr>
            <p:cNvPr id="20505" name="Freeform 22">
              <a:extLst>
                <a:ext uri="{FF2B5EF4-FFF2-40B4-BE49-F238E27FC236}">
                  <a16:creationId xmlns:a16="http://schemas.microsoft.com/office/drawing/2014/main" id="{0F60AEA4-B25F-417E-93FC-59686DFBE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en-US"/>
            </a:p>
          </p:txBody>
        </p:sp>
      </p:grpSp>
      <p:sp>
        <p:nvSpPr>
          <p:cNvPr id="20482" name="Content Placeholder 2">
            <a:extLst>
              <a:ext uri="{FF2B5EF4-FFF2-40B4-BE49-F238E27FC236}">
                <a16:creationId xmlns:a16="http://schemas.microsoft.com/office/drawing/2014/main" id="{E7C497EB-2198-8FC6-D60A-ADF47373BAAF}"/>
              </a:ext>
            </a:extLst>
          </p:cNvPr>
          <p:cNvSpPr>
            <a:spLocks noGrp="1" noChangeArrowheads="1"/>
          </p:cNvSpPr>
          <p:nvPr>
            <p:ph idx="1"/>
          </p:nvPr>
        </p:nvSpPr>
        <p:spPr>
          <a:xfrm>
            <a:off x="3786796" y="942108"/>
            <a:ext cx="4841662" cy="4969114"/>
          </a:xfrm>
        </p:spPr>
        <p:txBody>
          <a:bodyPr anchor="ctr">
            <a:normAutofit/>
          </a:bodyPr>
          <a:lstStyle/>
          <a:p>
            <a:pPr eaLnBrk="1" hangingPunct="1"/>
            <a:r>
              <a:rPr lang="en-US" altLang="en-US">
                <a:solidFill>
                  <a:schemeClr val="tx2">
                    <a:lumMod val="75000"/>
                  </a:schemeClr>
                </a:solidFill>
                <a:ea typeface="ＭＳ Ｐゴシック" panose="020B0600070205080204" pitchFamily="34" charset="-128"/>
              </a:rPr>
              <a:t>A Socratic Dialogue is based on the questioning techniques of Socrates, a classical Greek philosopher who was convinced that the surest way to attain reliable knowledge was through the practice of disciplined conversation. </a:t>
            </a:r>
          </a:p>
          <a:p>
            <a:pPr eaLnBrk="1" hangingPunct="1"/>
            <a:endParaRPr lang="en-US" altLang="en-US">
              <a:solidFill>
                <a:schemeClr val="tx2">
                  <a:lumMod val="75000"/>
                </a:schemeClr>
              </a:solidFill>
              <a:ea typeface="ＭＳ Ｐゴシック" panose="020B0600070205080204" pitchFamily="34"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057A1-649E-454A-A9C4-A6993A17BC05}"/>
              </a:ext>
            </a:extLst>
          </p:cNvPr>
          <p:cNvSpPr>
            <a:spLocks noGrp="1"/>
          </p:cNvSpPr>
          <p:nvPr>
            <p:ph type="title"/>
          </p:nvPr>
        </p:nvSpPr>
        <p:spPr/>
        <p:txBody>
          <a:bodyPr rtlCol="0">
            <a:normAutofit fontScale="90000"/>
          </a:bodyPr>
          <a:lstStyle/>
          <a:p>
            <a:pPr marL="484632" eaLnBrk="1" fontAlgn="auto" hangingPunct="1">
              <a:spcAft>
                <a:spcPts val="0"/>
              </a:spcAft>
              <a:defRPr/>
            </a:pPr>
            <a:r>
              <a:rPr lang="en-US" b="1" dirty="0">
                <a:solidFill>
                  <a:schemeClr val="accent1">
                    <a:tint val="83000"/>
                    <a:satMod val="150000"/>
                  </a:schemeClr>
                </a:solidFill>
              </a:rPr>
              <a:t>What is the thinking behind it?</a:t>
            </a:r>
            <a:br>
              <a:rPr lang="en-US" dirty="0">
                <a:solidFill>
                  <a:schemeClr val="accent1">
                    <a:tint val="83000"/>
                    <a:satMod val="150000"/>
                  </a:schemeClr>
                </a:solidFill>
              </a:rPr>
            </a:br>
            <a:endParaRPr lang="en-US" dirty="0">
              <a:solidFill>
                <a:schemeClr val="accent1">
                  <a:tint val="83000"/>
                  <a:satMod val="150000"/>
                </a:schemeClr>
              </a:solidFill>
            </a:endParaRPr>
          </a:p>
        </p:txBody>
      </p:sp>
      <p:sp>
        <p:nvSpPr>
          <p:cNvPr id="21506" name="Content Placeholder 2">
            <a:extLst>
              <a:ext uri="{FF2B5EF4-FFF2-40B4-BE49-F238E27FC236}">
                <a16:creationId xmlns:a16="http://schemas.microsoft.com/office/drawing/2014/main" id="{3A9DE5BF-2647-FA21-7F4B-79723C70D97A}"/>
              </a:ext>
            </a:extLst>
          </p:cNvPr>
          <p:cNvSpPr>
            <a:spLocks noGrp="1" noChangeArrowheads="1"/>
          </p:cNvSpPr>
          <p:nvPr>
            <p:ph idx="1"/>
          </p:nvPr>
        </p:nvSpPr>
        <p:spPr>
          <a:xfrm>
            <a:off x="457200" y="1219200"/>
            <a:ext cx="8229600" cy="5105400"/>
          </a:xfrm>
        </p:spPr>
        <p:txBody>
          <a:bodyPr/>
          <a:lstStyle/>
          <a:p>
            <a:pPr eaLnBrk="1" hangingPunct="1">
              <a:lnSpc>
                <a:spcPct val="90000"/>
              </a:lnSpc>
            </a:pPr>
            <a:r>
              <a:rPr lang="en-US" altLang="en-US" sz="2800" dirty="0">
                <a:ea typeface="ＭＳ Ｐゴシック" panose="020B0600070205080204" pitchFamily="34" charset="-128"/>
              </a:rPr>
              <a:t>Participants will seek deeper understanding of complex ideas in the text through thoughtful dialogue. </a:t>
            </a:r>
          </a:p>
          <a:p>
            <a:pPr eaLnBrk="1" hangingPunct="1">
              <a:lnSpc>
                <a:spcPct val="90000"/>
              </a:lnSpc>
            </a:pPr>
            <a:r>
              <a:rPr lang="en-US" altLang="en-US" sz="2800" dirty="0">
                <a:ea typeface="ＭＳ Ｐゴシック" panose="020B0600070205080204" pitchFamily="34" charset="-128"/>
              </a:rPr>
              <a:t>Many people have pieces of answers, so cooperation can lead to a greater understanding.</a:t>
            </a:r>
          </a:p>
          <a:p>
            <a:pPr eaLnBrk="1" hangingPunct="1">
              <a:lnSpc>
                <a:spcPct val="90000"/>
              </a:lnSpc>
            </a:pPr>
            <a:r>
              <a:rPr lang="en-US" altLang="en-US" sz="2800" dirty="0">
                <a:ea typeface="ＭＳ Ｐゴシック" panose="020B0600070205080204" pitchFamily="34" charset="-128"/>
              </a:rPr>
              <a:t>The assumption is NO ONE has the right answer.  We arrive at a better understanding TOGETHER.</a:t>
            </a:r>
          </a:p>
          <a:p>
            <a:pPr eaLnBrk="1" hangingPunct="1">
              <a:lnSpc>
                <a:spcPct val="90000"/>
              </a:lnSpc>
              <a:buFont typeface="Wingdings 2" pitchFamily="2" charset="2"/>
              <a:buNone/>
            </a:pPr>
            <a:r>
              <a:rPr lang="en-US" altLang="en-US" sz="2800" dirty="0">
                <a:ea typeface="ＭＳ Ｐゴシック" panose="020B0600070205080204" pitchFamily="34" charset="-128"/>
              </a:rPr>
              <a:t> </a:t>
            </a:r>
          </a:p>
          <a:p>
            <a:pPr eaLnBrk="1" hangingPunct="1">
              <a:lnSpc>
                <a:spcPct val="90000"/>
              </a:lnSpc>
            </a:pPr>
            <a:endParaRPr lang="en-US" altLang="en-US" sz="2800" dirty="0">
              <a:ea typeface="ＭＳ Ｐゴシック" panose="020B0600070205080204" pitchFamily="34"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2596" name="Freeform 21">
            <a:extLst>
              <a:ext uri="{FF2B5EF4-FFF2-40B4-BE49-F238E27FC236}">
                <a16:creationId xmlns:a16="http://schemas.microsoft.com/office/drawing/2014/main" id="{04C56FBC-E865-4046-B28B-0CC2BE4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6127684" cy="6858000"/>
          </a:xfrm>
          <a:custGeom>
            <a:avLst/>
            <a:gdLst>
              <a:gd name="connsiteX0" fmla="*/ 0 w 8170246"/>
              <a:gd name="connsiteY0" fmla="*/ 0 h 6858000"/>
              <a:gd name="connsiteX1" fmla="*/ 98791 w 8170246"/>
              <a:gd name="connsiteY1" fmla="*/ 0 h 6858000"/>
              <a:gd name="connsiteX2" fmla="*/ 4862151 w 8170246"/>
              <a:gd name="connsiteY2" fmla="*/ 0 h 6858000"/>
              <a:gd name="connsiteX3" fmla="*/ 8088169 w 8170246"/>
              <a:gd name="connsiteY3" fmla="*/ 3226735 h 6858000"/>
              <a:gd name="connsiteX4" fmla="*/ 8088169 w 8170246"/>
              <a:gd name="connsiteY4" fmla="*/ 3626507 h 6858000"/>
              <a:gd name="connsiteX5" fmla="*/ 4857393 w 8170246"/>
              <a:gd name="connsiteY5" fmla="*/ 6858000 h 6858000"/>
              <a:gd name="connsiteX6" fmla="*/ 133398 w 8170246"/>
              <a:gd name="connsiteY6" fmla="*/ 6858000 h 6858000"/>
              <a:gd name="connsiteX7" fmla="*/ 0 w 817024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70246" h="6858000">
                <a:moveTo>
                  <a:pt x="0" y="0"/>
                </a:moveTo>
                <a:lnTo>
                  <a:pt x="98791" y="0"/>
                </a:lnTo>
                <a:cubicBezTo>
                  <a:pt x="1141045" y="0"/>
                  <a:pt x="2657051" y="0"/>
                  <a:pt x="4862151" y="0"/>
                </a:cubicBezTo>
                <a:cubicBezTo>
                  <a:pt x="4862151" y="0"/>
                  <a:pt x="4862151" y="0"/>
                  <a:pt x="8088169" y="3226735"/>
                </a:cubicBezTo>
                <a:cubicBezTo>
                  <a:pt x="8197606" y="3336196"/>
                  <a:pt x="8197606" y="3517045"/>
                  <a:pt x="8088169" y="3626507"/>
                </a:cubicBezTo>
                <a:cubicBezTo>
                  <a:pt x="8088169" y="3626507"/>
                  <a:pt x="8088169" y="3626507"/>
                  <a:pt x="4857393" y="6858000"/>
                </a:cubicBezTo>
                <a:cubicBezTo>
                  <a:pt x="4857393" y="6858000"/>
                  <a:pt x="4857393" y="6858000"/>
                  <a:pt x="133398" y="6858000"/>
                </a:cubicBezTo>
                <a:lnTo>
                  <a:pt x="0" y="6858000"/>
                </a:lnTo>
                <a:close/>
              </a:path>
            </a:pathLst>
          </a:custGeom>
          <a:solidFill>
            <a:schemeClr val="bg2">
              <a:lumMod val="10000"/>
            </a:schemeClr>
          </a:solidFill>
          <a:ln>
            <a:solidFill>
              <a:schemeClr val="bg2">
                <a:lumMod val="10000"/>
              </a:schemeClr>
            </a:solidFill>
          </a:ln>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noAutofit/>
          </a:bodyPr>
          <a:lstStyle/>
          <a:p>
            <a:endParaRPr lang="en-US"/>
          </a:p>
        </p:txBody>
      </p:sp>
      <p:pic>
        <p:nvPicPr>
          <p:cNvPr id="22555" name="Picture 22554" descr="Different coloured question marks">
            <a:extLst>
              <a:ext uri="{FF2B5EF4-FFF2-40B4-BE49-F238E27FC236}">
                <a16:creationId xmlns:a16="http://schemas.microsoft.com/office/drawing/2014/main" id="{E008D43D-B53B-96E2-1780-12990233E471}"/>
              </a:ext>
            </a:extLst>
          </p:cNvPr>
          <p:cNvPicPr>
            <a:picLocks noChangeAspect="1"/>
          </p:cNvPicPr>
          <p:nvPr/>
        </p:nvPicPr>
        <p:blipFill rotWithShape="1">
          <a:blip r:embed="rId2"/>
          <a:srcRect l="3217" r="6603"/>
          <a:stretch/>
        </p:blipFill>
        <p:spPr>
          <a:xfrm>
            <a:off x="3646614" y="10"/>
            <a:ext cx="5497386" cy="3428990"/>
          </a:xfrm>
          <a:custGeom>
            <a:avLst/>
            <a:gdLst/>
            <a:ahLst/>
            <a:cxnLst/>
            <a:rect l="l" t="t" r="r" b="b"/>
            <a:pathLst>
              <a:path w="7329848" h="3429000">
                <a:moveTo>
                  <a:pt x="0" y="0"/>
                </a:moveTo>
                <a:lnTo>
                  <a:pt x="7329848" y="0"/>
                </a:lnTo>
                <a:lnTo>
                  <a:pt x="7329848" y="3429000"/>
                </a:lnTo>
                <a:lnTo>
                  <a:pt x="3307637" y="3429000"/>
                </a:lnTo>
                <a:lnTo>
                  <a:pt x="3308095" y="3426621"/>
                </a:lnTo>
                <a:cubicBezTo>
                  <a:pt x="3308095" y="3354043"/>
                  <a:pt x="3280736" y="3281466"/>
                  <a:pt x="3226017" y="3226735"/>
                </a:cubicBezTo>
                <a:cubicBezTo>
                  <a:pt x="0" y="0"/>
                  <a:pt x="0" y="0"/>
                  <a:pt x="0" y="0"/>
                </a:cubicBezTo>
                <a:close/>
              </a:path>
            </a:pathLst>
          </a:custGeom>
        </p:spPr>
      </p:pic>
      <p:sp>
        <p:nvSpPr>
          <p:cNvPr id="2" name="Title 1">
            <a:extLst>
              <a:ext uri="{FF2B5EF4-FFF2-40B4-BE49-F238E27FC236}">
                <a16:creationId xmlns:a16="http://schemas.microsoft.com/office/drawing/2014/main" id="{BCAA9FA4-A9F9-D5CD-3F36-4A3A6FAE575D}"/>
              </a:ext>
            </a:extLst>
          </p:cNvPr>
          <p:cNvSpPr>
            <a:spLocks noGrp="1"/>
          </p:cNvSpPr>
          <p:nvPr>
            <p:ph type="title"/>
          </p:nvPr>
        </p:nvSpPr>
        <p:spPr>
          <a:xfrm>
            <a:off x="406401" y="626533"/>
            <a:ext cx="3962068" cy="1278467"/>
          </a:xfrm>
        </p:spPr>
        <p:txBody>
          <a:bodyPr rtlCol="0" anchor="ctr">
            <a:normAutofit/>
          </a:bodyPr>
          <a:lstStyle/>
          <a:p>
            <a:pPr marL="484632" eaLnBrk="1" fontAlgn="auto" hangingPunct="1">
              <a:lnSpc>
                <a:spcPct val="90000"/>
              </a:lnSpc>
              <a:spcAft>
                <a:spcPts val="0"/>
              </a:spcAft>
              <a:defRPr/>
            </a:pPr>
            <a:r>
              <a:rPr lang="en-US" sz="2000">
                <a:solidFill>
                  <a:srgbClr val="FEFFFF"/>
                </a:solidFill>
              </a:rPr>
              <a:t>It’s a competition or a debate. It’s collaboration.</a:t>
            </a:r>
            <a:br>
              <a:rPr lang="en-US" sz="2000">
                <a:solidFill>
                  <a:srgbClr val="FEFFFF"/>
                </a:solidFill>
              </a:rPr>
            </a:br>
            <a:endParaRPr lang="en-US" sz="2000">
              <a:solidFill>
                <a:srgbClr val="FEFFFF"/>
              </a:solidFill>
            </a:endParaRPr>
          </a:p>
        </p:txBody>
      </p:sp>
      <p:pic>
        <p:nvPicPr>
          <p:cNvPr id="4" name="Picture 3" descr="A group of people holding puzzle pieces&#10;&#10;Description automatically generated">
            <a:extLst>
              <a:ext uri="{FF2B5EF4-FFF2-40B4-BE49-F238E27FC236}">
                <a16:creationId xmlns:a16="http://schemas.microsoft.com/office/drawing/2014/main" id="{6896BDA5-B650-BD2D-68C0-9896E79D2287}"/>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639" r="-3" b="4973"/>
          <a:stretch/>
        </p:blipFill>
        <p:spPr>
          <a:xfrm>
            <a:off x="3643045" y="3429000"/>
            <a:ext cx="5500955" cy="3429000"/>
          </a:xfrm>
          <a:custGeom>
            <a:avLst/>
            <a:gdLst/>
            <a:ahLst/>
            <a:cxnLst/>
            <a:rect l="l" t="t" r="r" b="b"/>
            <a:pathLst>
              <a:path w="7334607" h="3429000">
                <a:moveTo>
                  <a:pt x="3312396" y="0"/>
                </a:moveTo>
                <a:lnTo>
                  <a:pt x="7334607" y="0"/>
                </a:lnTo>
                <a:lnTo>
                  <a:pt x="7334607" y="3429000"/>
                </a:lnTo>
                <a:lnTo>
                  <a:pt x="0" y="3429000"/>
                </a:lnTo>
                <a:cubicBezTo>
                  <a:pt x="3230776" y="197507"/>
                  <a:pt x="3230776" y="197507"/>
                  <a:pt x="3230776" y="197507"/>
                </a:cubicBezTo>
                <a:cubicBezTo>
                  <a:pt x="3258135" y="170142"/>
                  <a:pt x="3278655" y="138314"/>
                  <a:pt x="3292335" y="104256"/>
                </a:cubicBezTo>
                <a:close/>
              </a:path>
            </a:pathLst>
          </a:custGeom>
        </p:spPr>
      </p:pic>
      <p:sp>
        <p:nvSpPr>
          <p:cNvPr id="22530" name="Content Placeholder 2">
            <a:extLst>
              <a:ext uri="{FF2B5EF4-FFF2-40B4-BE49-F238E27FC236}">
                <a16:creationId xmlns:a16="http://schemas.microsoft.com/office/drawing/2014/main" id="{E65CA7A5-01FF-8B94-4424-18B8A1535C66}"/>
              </a:ext>
            </a:extLst>
          </p:cNvPr>
          <p:cNvSpPr>
            <a:spLocks noGrp="1" noChangeArrowheads="1"/>
          </p:cNvSpPr>
          <p:nvPr>
            <p:ph idx="1"/>
          </p:nvPr>
        </p:nvSpPr>
        <p:spPr>
          <a:xfrm>
            <a:off x="406401" y="2133599"/>
            <a:ext cx="3962069" cy="3809999"/>
          </a:xfrm>
        </p:spPr>
        <p:txBody>
          <a:bodyPr>
            <a:normAutofit/>
          </a:bodyPr>
          <a:lstStyle/>
          <a:p>
            <a:pPr marL="447675" indent="-382588" eaLnBrk="1" hangingPunct="1">
              <a:lnSpc>
                <a:spcPct val="90000"/>
              </a:lnSpc>
              <a:buFont typeface="Wingdings 2" pitchFamily="2" charset="2"/>
              <a:buNone/>
            </a:pPr>
            <a:r>
              <a:rPr lang="en-US" altLang="en-US" sz="1400" b="1">
                <a:solidFill>
                  <a:srgbClr val="FEFFFF"/>
                </a:solidFill>
              </a:rPr>
              <a:t>Fishbowls enable us to work collaboratively to understand, make meaning and find common ground.  </a:t>
            </a:r>
          </a:p>
          <a:p>
            <a:pPr marL="447675" indent="-382588" eaLnBrk="1" hangingPunct="1">
              <a:lnSpc>
                <a:spcPct val="90000"/>
              </a:lnSpc>
              <a:buFont typeface="Wingdings 2" pitchFamily="2" charset="2"/>
              <a:buNone/>
            </a:pPr>
            <a:endParaRPr lang="en-US" altLang="en-US" sz="1400" b="1">
              <a:solidFill>
                <a:srgbClr val="FEFFFF"/>
              </a:solidFill>
            </a:endParaRPr>
          </a:p>
          <a:p>
            <a:pPr marL="447675" indent="-382588" eaLnBrk="1" hangingPunct="1">
              <a:lnSpc>
                <a:spcPct val="90000"/>
              </a:lnSpc>
              <a:buFont typeface="Wingdings 2" pitchFamily="2" charset="2"/>
              <a:buChar char=""/>
            </a:pPr>
            <a:r>
              <a:rPr lang="en-US" altLang="en-US" sz="1400">
                <a:solidFill>
                  <a:srgbClr val="FEFFFF"/>
                </a:solidFill>
              </a:rPr>
              <a:t>First, everyone examines a common piece of text.</a:t>
            </a:r>
          </a:p>
          <a:p>
            <a:pPr marL="447675" indent="-382588" eaLnBrk="1" hangingPunct="1">
              <a:lnSpc>
                <a:spcPct val="90000"/>
              </a:lnSpc>
              <a:buFont typeface="Wingdings 2" pitchFamily="2" charset="2"/>
              <a:buChar char=""/>
            </a:pPr>
            <a:r>
              <a:rPr lang="en-US" altLang="en-US" sz="1400">
                <a:solidFill>
                  <a:srgbClr val="FEFFFF"/>
                </a:solidFill>
              </a:rPr>
              <a:t>Next, each person creates THEIR OWN questions based on what they thought about as they read, </a:t>
            </a:r>
          </a:p>
          <a:p>
            <a:pPr marL="447675" indent="-382588" eaLnBrk="1" hangingPunct="1">
              <a:lnSpc>
                <a:spcPct val="90000"/>
              </a:lnSpc>
              <a:buFont typeface="Wingdings 2" pitchFamily="2" charset="2"/>
              <a:buChar char=""/>
            </a:pPr>
            <a:r>
              <a:rPr lang="en-US" altLang="en-US" sz="1400" b="1">
                <a:solidFill>
                  <a:srgbClr val="FEFFFF"/>
                </a:solidFill>
              </a:rPr>
              <a:t>Each participant will come bringing four types of questions: open-ended, world connection, connection to other pieces of writing, and rhetorical analysis </a:t>
            </a:r>
            <a:r>
              <a:rPr lang="en-US" altLang="en-US" sz="1400">
                <a:solidFill>
                  <a:srgbClr val="FEFFFF"/>
                </a:solidFill>
              </a:rPr>
              <a:t>questions.</a:t>
            </a:r>
          </a:p>
          <a:p>
            <a:pPr marL="447675" indent="-382588" eaLnBrk="1" hangingPunct="1">
              <a:lnSpc>
                <a:spcPct val="90000"/>
              </a:lnSpc>
              <a:buFont typeface="Wingdings 2" pitchFamily="2" charset="2"/>
              <a:buChar char=""/>
            </a:pPr>
            <a:endParaRPr lang="en-US" altLang="en-US" sz="1400">
              <a:solidFill>
                <a:srgbClr val="FEFFFF"/>
              </a:solidFill>
            </a:endParaRPr>
          </a:p>
        </p:txBody>
      </p:sp>
      <p:sp>
        <p:nvSpPr>
          <p:cNvPr id="5" name="TextBox 4">
            <a:extLst>
              <a:ext uri="{FF2B5EF4-FFF2-40B4-BE49-F238E27FC236}">
                <a16:creationId xmlns:a16="http://schemas.microsoft.com/office/drawing/2014/main" id="{C48FB2ED-4595-999D-A5FA-C2A1C395F8EF}"/>
              </a:ext>
            </a:extLst>
          </p:cNvPr>
          <p:cNvSpPr txBox="1"/>
          <p:nvPr/>
        </p:nvSpPr>
        <p:spPr>
          <a:xfrm>
            <a:off x="6271099" y="6657945"/>
            <a:ext cx="287290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www.aliem.com/teaming-tips-case-8-wayward-collaborator/">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3560" name="Rectangle 23559">
            <a:extLst>
              <a:ext uri="{FF2B5EF4-FFF2-40B4-BE49-F238E27FC236}">
                <a16:creationId xmlns:a16="http://schemas.microsoft.com/office/drawing/2014/main" id="{B2EC7880-C5D9-40A8-A6B0-3198AD07AD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3464657" cy="6854038"/>
          </a:xfrm>
          <a:prstGeom prst="rect">
            <a:avLst/>
          </a:prstGeom>
          <a:solidFill>
            <a:schemeClr val="tx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F93515-0AF9-C5E8-63F3-07A84747A761}"/>
              </a:ext>
            </a:extLst>
          </p:cNvPr>
          <p:cNvSpPr>
            <a:spLocks noGrp="1"/>
          </p:cNvSpPr>
          <p:nvPr>
            <p:ph type="title"/>
          </p:nvPr>
        </p:nvSpPr>
        <p:spPr>
          <a:xfrm>
            <a:off x="486918" y="645106"/>
            <a:ext cx="2737709" cy="1259894"/>
          </a:xfrm>
        </p:spPr>
        <p:txBody>
          <a:bodyPr rtlCol="0">
            <a:normAutofit/>
          </a:bodyPr>
          <a:lstStyle/>
          <a:p>
            <a:pPr marL="484632" eaLnBrk="1" fontAlgn="auto" hangingPunct="1">
              <a:lnSpc>
                <a:spcPct val="90000"/>
              </a:lnSpc>
              <a:spcAft>
                <a:spcPts val="0"/>
              </a:spcAft>
              <a:defRPr/>
            </a:pPr>
            <a:r>
              <a:rPr lang="en-US" sz="2000" b="1"/>
              <a:t>How is the fishbowl conducted?</a:t>
            </a:r>
            <a:br>
              <a:rPr lang="en-US" sz="2000"/>
            </a:br>
            <a:endParaRPr lang="en-US" sz="2000"/>
          </a:p>
        </p:txBody>
      </p:sp>
      <p:sp>
        <p:nvSpPr>
          <p:cNvPr id="23554" name="Content Placeholder 2">
            <a:extLst>
              <a:ext uri="{FF2B5EF4-FFF2-40B4-BE49-F238E27FC236}">
                <a16:creationId xmlns:a16="http://schemas.microsoft.com/office/drawing/2014/main" id="{3DE647F0-8DC6-3287-938E-5DEA0AB4586C}"/>
              </a:ext>
            </a:extLst>
          </p:cNvPr>
          <p:cNvSpPr>
            <a:spLocks noGrp="1" noChangeArrowheads="1"/>
          </p:cNvSpPr>
          <p:nvPr>
            <p:ph idx="1"/>
          </p:nvPr>
        </p:nvSpPr>
        <p:spPr>
          <a:xfrm>
            <a:off x="486918" y="2133600"/>
            <a:ext cx="2737709" cy="3759253"/>
          </a:xfrm>
        </p:spPr>
        <p:txBody>
          <a:bodyPr>
            <a:normAutofit/>
          </a:bodyPr>
          <a:lstStyle/>
          <a:p>
            <a:pPr eaLnBrk="1" hangingPunct="1">
              <a:lnSpc>
                <a:spcPct val="90000"/>
              </a:lnSpc>
            </a:pPr>
            <a:r>
              <a:rPr lang="en-US" altLang="en-US" sz="1300" dirty="0">
                <a:ea typeface="ＭＳ Ｐゴシック" panose="020B0600070205080204" pitchFamily="34" charset="-128"/>
              </a:rPr>
              <a:t>Everyone prepares </a:t>
            </a:r>
            <a:r>
              <a:rPr lang="en-US" altLang="en-US" sz="1300" b="1" dirty="0">
                <a:ea typeface="ＭＳ Ｐゴシック" panose="020B0600070205080204" pitchFamily="34" charset="-128"/>
              </a:rPr>
              <a:t>four</a:t>
            </a:r>
            <a:r>
              <a:rPr lang="en-US" altLang="en-US" sz="1300" dirty="0">
                <a:ea typeface="ＭＳ Ｐゴシック" panose="020B0600070205080204" pitchFamily="34" charset="-128"/>
              </a:rPr>
              <a:t> questions.  </a:t>
            </a:r>
          </a:p>
          <a:p>
            <a:pPr eaLnBrk="1" hangingPunct="1">
              <a:lnSpc>
                <a:spcPct val="90000"/>
              </a:lnSpc>
            </a:pPr>
            <a:r>
              <a:rPr lang="en-US" altLang="en-US" sz="1300" dirty="0">
                <a:ea typeface="ＭＳ Ｐゴシック" panose="020B0600070205080204" pitchFamily="34" charset="-128"/>
              </a:rPr>
              <a:t>Students are divided into two groups:  the outer circle and the inner circle.  </a:t>
            </a:r>
          </a:p>
          <a:p>
            <a:pPr eaLnBrk="1" hangingPunct="1">
              <a:lnSpc>
                <a:spcPct val="90000"/>
              </a:lnSpc>
            </a:pPr>
            <a:r>
              <a:rPr lang="en-US" altLang="en-US" sz="1300" dirty="0">
                <a:ea typeface="ＭＳ Ｐゴシック" panose="020B0600070205080204" pitchFamily="34" charset="-128"/>
              </a:rPr>
              <a:t>Each group has 20 minutes to discuss the work.</a:t>
            </a:r>
          </a:p>
          <a:p>
            <a:pPr eaLnBrk="1" hangingPunct="1">
              <a:lnSpc>
                <a:spcPct val="90000"/>
              </a:lnSpc>
            </a:pPr>
            <a:r>
              <a:rPr lang="en-US" altLang="en-US" sz="1300" dirty="0">
                <a:ea typeface="ＭＳ Ｐゴシック" panose="020B0600070205080204" pitchFamily="34" charset="-128"/>
              </a:rPr>
              <a:t>The group leader must ensure they everyone speaks at least ONCE.</a:t>
            </a:r>
          </a:p>
          <a:p>
            <a:pPr eaLnBrk="1" hangingPunct="1">
              <a:lnSpc>
                <a:spcPct val="90000"/>
              </a:lnSpc>
            </a:pPr>
            <a:r>
              <a:rPr lang="en-US" altLang="en-US" sz="1300" dirty="0">
                <a:ea typeface="ＭＳ Ｐゴシック" panose="020B0600070205080204" pitchFamily="34" charset="-128"/>
              </a:rPr>
              <a:t>Without any teacher intervention, the goal is to discuss fully the piece of writing.</a:t>
            </a:r>
          </a:p>
          <a:p>
            <a:pPr eaLnBrk="1" hangingPunct="1">
              <a:lnSpc>
                <a:spcPct val="90000"/>
              </a:lnSpc>
            </a:pPr>
            <a:r>
              <a:rPr lang="en-US" altLang="en-US" sz="1300" dirty="0">
                <a:ea typeface="ＭＳ Ｐゴシック" panose="020B0600070205080204" pitchFamily="34" charset="-128"/>
              </a:rPr>
              <a:t>After 20 minutes, the groups switch places. </a:t>
            </a:r>
          </a:p>
          <a:p>
            <a:pPr marL="0" indent="0" eaLnBrk="1" hangingPunct="1">
              <a:lnSpc>
                <a:spcPct val="90000"/>
              </a:lnSpc>
              <a:buNone/>
            </a:pPr>
            <a:endParaRPr lang="en-US" altLang="en-US" sz="1300" dirty="0">
              <a:ea typeface="ＭＳ Ｐゴシック" panose="020B0600070205080204" pitchFamily="34" charset="-128"/>
            </a:endParaRPr>
          </a:p>
        </p:txBody>
      </p:sp>
      <p:pic>
        <p:nvPicPr>
          <p:cNvPr id="23556" name="Picture 23555">
            <a:extLst>
              <a:ext uri="{FF2B5EF4-FFF2-40B4-BE49-F238E27FC236}">
                <a16:creationId xmlns:a16="http://schemas.microsoft.com/office/drawing/2014/main" id="{E033B44A-F45C-549C-F53B-CF4C4C28C130}"/>
              </a:ext>
            </a:extLst>
          </p:cNvPr>
          <p:cNvPicPr>
            <a:picLocks noChangeAspect="1"/>
          </p:cNvPicPr>
          <p:nvPr/>
        </p:nvPicPr>
        <p:blipFill rotWithShape="1">
          <a:blip r:embed="rId2"/>
          <a:srcRect l="29009" r="24409"/>
          <a:stretch/>
        </p:blipFill>
        <p:spPr>
          <a:xfrm>
            <a:off x="3464657" y="10"/>
            <a:ext cx="5679343" cy="6857990"/>
          </a:xfrm>
          <a:prstGeom prst="rect">
            <a:avLst/>
          </a:prstGeom>
        </p:spPr>
      </p:pic>
    </p:spTree>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7E560-5766-44A6-1A73-09E7A3066FDC}"/>
              </a:ext>
            </a:extLst>
          </p:cNvPr>
          <p:cNvSpPr>
            <a:spLocks noGrp="1"/>
          </p:cNvSpPr>
          <p:nvPr>
            <p:ph type="title"/>
          </p:nvPr>
        </p:nvSpPr>
        <p:spPr/>
        <p:txBody>
          <a:bodyPr rtlCol="0">
            <a:normAutofit/>
          </a:bodyPr>
          <a:lstStyle/>
          <a:p>
            <a:pPr marL="484632" eaLnBrk="1" fontAlgn="auto" hangingPunct="1">
              <a:spcAft>
                <a:spcPts val="0"/>
              </a:spcAft>
              <a:defRPr/>
            </a:pPr>
            <a:r>
              <a:rPr lang="en-US" dirty="0">
                <a:solidFill>
                  <a:schemeClr val="accent1">
                    <a:tint val="83000"/>
                    <a:satMod val="150000"/>
                  </a:schemeClr>
                </a:solidFill>
              </a:rPr>
              <a:t>Outer Circle Options</a:t>
            </a:r>
          </a:p>
        </p:txBody>
      </p:sp>
      <p:sp>
        <p:nvSpPr>
          <p:cNvPr id="24578" name="Content Placeholder 2">
            <a:extLst>
              <a:ext uri="{FF2B5EF4-FFF2-40B4-BE49-F238E27FC236}">
                <a16:creationId xmlns:a16="http://schemas.microsoft.com/office/drawing/2014/main" id="{4A02C902-415F-4E40-AC25-955B8EEC7722}"/>
              </a:ext>
            </a:extLst>
          </p:cNvPr>
          <p:cNvSpPr>
            <a:spLocks noGrp="1" noChangeArrowheads="1"/>
          </p:cNvSpPr>
          <p:nvPr>
            <p:ph idx="1"/>
          </p:nvPr>
        </p:nvSpPr>
        <p:spPr/>
        <p:txBody>
          <a:bodyPr>
            <a:normAutofit fontScale="85000" lnSpcReduction="10000"/>
          </a:bodyPr>
          <a:lstStyle/>
          <a:p>
            <a:pPr marL="0" indent="0" eaLnBrk="1" hangingPunct="1">
              <a:buNone/>
            </a:pPr>
            <a:r>
              <a:rPr lang="en-US" altLang="en-US" dirty="0">
                <a:ea typeface="ＭＳ Ｐゴシック" panose="020B0600070205080204" pitchFamily="34" charset="-128"/>
              </a:rPr>
              <a:t> </a:t>
            </a:r>
          </a:p>
          <a:p>
            <a:pPr marL="0" indent="0" eaLnBrk="1" hangingPunct="1">
              <a:buNone/>
            </a:pPr>
            <a:r>
              <a:rPr lang="en-US" altLang="en-US" dirty="0">
                <a:ea typeface="ＭＳ Ｐゴシック" panose="020B0600070205080204" pitchFamily="34" charset="-128"/>
              </a:rPr>
              <a:t>Option 1- Computer out.  They type at least one question or comment they in response to what they heard going on in the inner circle.  They will not comment to the group at large, but will post in an online discussion. </a:t>
            </a:r>
          </a:p>
          <a:p>
            <a:pPr marL="0" indent="0" eaLnBrk="1" hangingPunct="1">
              <a:buNone/>
            </a:pPr>
            <a:endParaRPr lang="en-US" altLang="en-US" dirty="0">
              <a:ea typeface="ＭＳ Ｐゴシック" panose="020B0600070205080204" pitchFamily="34" charset="-128"/>
            </a:endParaRPr>
          </a:p>
          <a:p>
            <a:pPr marL="0" indent="0" eaLnBrk="1" hangingPunct="1">
              <a:buNone/>
            </a:pPr>
            <a:r>
              <a:rPr lang="en-US" altLang="en-US" dirty="0">
                <a:ea typeface="ＭＳ Ｐゴシック" panose="020B0600070205080204" pitchFamily="34" charset="-128"/>
              </a:rPr>
              <a:t>Option 2- Paper Out.  Students write a response to a comment or question based on an idea provoked by the inner circle comments.  </a:t>
            </a:r>
          </a:p>
          <a:p>
            <a:pPr marL="0" indent="0" eaLnBrk="1" hangingPunct="1">
              <a:buNone/>
            </a:pPr>
            <a:endParaRPr lang="en-US" altLang="en-US" dirty="0">
              <a:ea typeface="ＭＳ Ｐゴシック" panose="020B0600070205080204" pitchFamily="34" charset="-128"/>
            </a:endParaRPr>
          </a:p>
          <a:p>
            <a:pPr marL="0" indent="0" eaLnBrk="1" hangingPunct="1">
              <a:buNone/>
            </a:pPr>
            <a:r>
              <a:rPr lang="en-US" altLang="en-US" dirty="0">
                <a:ea typeface="ＭＳ Ｐゴシック" panose="020B0600070205080204" pitchFamily="34" charset="-128"/>
              </a:rPr>
              <a:t>Option 3- Active Listening.  Students practice simply listening. No phone out.  No computers out.  Nothing but attention.</a:t>
            </a:r>
          </a:p>
          <a:p>
            <a:pPr marL="0" indent="0" eaLnBrk="1" hangingPunct="1">
              <a:buNone/>
            </a:pPr>
            <a:endParaRPr lang="en-US" altLang="en-US" dirty="0">
              <a:ea typeface="ＭＳ Ｐゴシック" panose="020B0600070205080204" pitchFamily="34" charset="-128"/>
            </a:endParaRPr>
          </a:p>
          <a:p>
            <a:pPr marL="0" indent="0" eaLnBrk="1" hangingPunct="1">
              <a:buNone/>
            </a:pPr>
            <a:r>
              <a:rPr lang="en-US" altLang="en-US" dirty="0">
                <a:ea typeface="ＭＳ Ｐゴシック" panose="020B0600070205080204" pitchFamily="34" charset="-128"/>
              </a:rPr>
              <a:t>Option 4- Active Listening but will follow up questions.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0488" name="Rectangle 20487">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A84160-76F5-3EC8-2AD5-9AA438B2C98B}"/>
              </a:ext>
            </a:extLst>
          </p:cNvPr>
          <p:cNvSpPr>
            <a:spLocks noGrp="1"/>
          </p:cNvSpPr>
          <p:nvPr>
            <p:ph type="title"/>
          </p:nvPr>
        </p:nvSpPr>
        <p:spPr>
          <a:xfrm>
            <a:off x="944919" y="3101093"/>
            <a:ext cx="1840539" cy="3029344"/>
          </a:xfrm>
        </p:spPr>
        <p:txBody>
          <a:bodyPr rtlCol="0">
            <a:normAutofit/>
          </a:bodyPr>
          <a:lstStyle/>
          <a:p>
            <a:pPr marL="484632" eaLnBrk="1" fontAlgn="auto" hangingPunct="1">
              <a:spcAft>
                <a:spcPts val="0"/>
              </a:spcAft>
              <a:defRPr/>
            </a:pPr>
            <a:r>
              <a:rPr lang="en-US" sz="1800" dirty="0">
                <a:solidFill>
                  <a:schemeClr val="bg1"/>
                </a:solidFill>
              </a:rPr>
              <a:t>Outer Circle Follow-up Questions</a:t>
            </a:r>
          </a:p>
        </p:txBody>
      </p:sp>
      <p:sp>
        <p:nvSpPr>
          <p:cNvPr id="20490"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179901"/>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US"/>
          </a:p>
        </p:txBody>
      </p:sp>
      <p:sp useBgFill="1">
        <p:nvSpPr>
          <p:cNvPr id="20492" name="Rectangle 20491">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0484" name="Content Placeholder 2">
            <a:extLst>
              <a:ext uri="{FF2B5EF4-FFF2-40B4-BE49-F238E27FC236}">
                <a16:creationId xmlns:a16="http://schemas.microsoft.com/office/drawing/2014/main" id="{ADCAB6E7-20F7-D9CF-FEC0-F82433DB14F1}"/>
              </a:ext>
            </a:extLst>
          </p:cNvPr>
          <p:cNvGraphicFramePr>
            <a:graphicFrameLocks noGrp="1"/>
          </p:cNvGraphicFramePr>
          <p:nvPr>
            <p:ph idx="1"/>
            <p:extLst>
              <p:ext uri="{D42A27DB-BD31-4B8C-83A1-F6EECF244321}">
                <p14:modId xmlns:p14="http://schemas.microsoft.com/office/powerpoint/2010/main" val="1465034829"/>
              </p:ext>
            </p:extLst>
          </p:nvPr>
        </p:nvGraphicFramePr>
        <p:xfrm>
          <a:off x="3534858" y="641551"/>
          <a:ext cx="5124159"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{D10B7B5F-C03F-F941-8DA0-34A4C3D01A43}tf10001069</Template>
  <TotalTime>1547</TotalTime>
  <Words>1214</Words>
  <Application>Microsoft Macintosh PowerPoint</Application>
  <PresentationFormat>On-screen Show (4:3)</PresentationFormat>
  <Paragraphs>110</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Century Gothic</vt:lpstr>
      <vt:lpstr>Wingdings 2</vt:lpstr>
      <vt:lpstr>Wingdings 3</vt:lpstr>
      <vt:lpstr>Wisp</vt:lpstr>
      <vt:lpstr>The Fishbowl- a metaphor </vt:lpstr>
      <vt:lpstr>Why call it a ”fishbowl”?</vt:lpstr>
      <vt:lpstr>Socrates</vt:lpstr>
      <vt:lpstr>What is a Socratic Dialogue? </vt:lpstr>
      <vt:lpstr>What is the thinking behind it? </vt:lpstr>
      <vt:lpstr>It’s a competition or a debate. It’s collaboration. </vt:lpstr>
      <vt:lpstr>How is the fishbowl conducted? </vt:lpstr>
      <vt:lpstr>Outer Circle Options</vt:lpstr>
      <vt:lpstr>Outer Circle Follow-up Questions</vt:lpstr>
      <vt:lpstr>Inner Circle</vt:lpstr>
      <vt:lpstr>Social contract style Listening and Speaking phrases for  a fishbowl</vt:lpstr>
      <vt:lpstr>Prep for a Fishbowl</vt:lpstr>
      <vt:lpstr>What do we all do before the fishbowl?</vt:lpstr>
      <vt:lpstr>OPEN-ENDED QUESTIONS </vt:lpstr>
      <vt:lpstr>WORLD CONNECTION QUESTIONS </vt:lpstr>
      <vt:lpstr>UNIVERSAL THEME QUESTIONS </vt:lpstr>
      <vt:lpstr>LITERARY/RHETORICAL ANALYSIS QUESTIONS </vt:lpstr>
      <vt:lpstr>Rubric</vt:lpstr>
    </vt:vector>
  </TitlesOfParts>
  <Company>Duval County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Paideia Seminar </dc:title>
  <dc:creator>richburgj</dc:creator>
  <cp:lastModifiedBy>Garry Shriver</cp:lastModifiedBy>
  <cp:revision>12</cp:revision>
  <cp:lastPrinted>2022-08-24T17:21:06Z</cp:lastPrinted>
  <dcterms:created xsi:type="dcterms:W3CDTF">2010-08-25T22:13:47Z</dcterms:created>
  <dcterms:modified xsi:type="dcterms:W3CDTF">2024-03-05T02:21:11Z</dcterms:modified>
</cp:coreProperties>
</file>