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7" r:id="rId4"/>
    <p:sldId id="259" r:id="rId5"/>
    <p:sldId id="270" r:id="rId6"/>
    <p:sldId id="258" r:id="rId7"/>
    <p:sldId id="260" r:id="rId8"/>
    <p:sldId id="265" r:id="rId9"/>
    <p:sldId id="261" r:id="rId10"/>
    <p:sldId id="272" r:id="rId11"/>
    <p:sldId id="273" r:id="rId12"/>
    <p:sldId id="266" r:id="rId13"/>
    <p:sldId id="262" r:id="rId14"/>
    <p:sldId id="263" r:id="rId15"/>
    <p:sldId id="264" r:id="rId16"/>
    <p:sldId id="267" r:id="rId17"/>
    <p:sldId id="268"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17" d="100"/>
          <a:sy n="117" d="100"/>
        </p:scale>
        <p:origin x="14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58E95DF-3654-B64B-8D95-E8083C66A3D3}" type="datetimeFigureOut">
              <a:rPr lang="en-US" smtClean="0"/>
              <a:pPr/>
              <a:t>3/4/24</a:t>
            </a:fld>
            <a:endParaRPr lang="en-US"/>
          </a:p>
        </p:txBody>
      </p:sp>
      <p:sp>
        <p:nvSpPr>
          <p:cNvPr id="16" name="Slide Number Placeholder 15"/>
          <p:cNvSpPr>
            <a:spLocks noGrp="1"/>
          </p:cNvSpPr>
          <p:nvPr>
            <p:ph type="sldNum" sz="quarter" idx="11"/>
          </p:nvPr>
        </p:nvSpPr>
        <p:spPr/>
        <p:txBody>
          <a:bodyPr/>
          <a:lstStyle/>
          <a:p>
            <a:fld id="{5A177C61-9B43-A149-92DC-6038EEF21C8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8E95DF-3654-B64B-8D95-E8083C66A3D3}"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C61-9B43-A149-92DC-6038EEF21C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8E95DF-3654-B64B-8D95-E8083C66A3D3}"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C61-9B43-A149-92DC-6038EEF21C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58E95DF-3654-B64B-8D95-E8083C66A3D3}" type="datetimeFigureOut">
              <a:rPr lang="en-US" smtClean="0"/>
              <a:pPr/>
              <a:t>3/4/24</a:t>
            </a:fld>
            <a:endParaRPr lang="en-US"/>
          </a:p>
        </p:txBody>
      </p:sp>
      <p:sp>
        <p:nvSpPr>
          <p:cNvPr id="15" name="Slide Number Placeholder 14"/>
          <p:cNvSpPr>
            <a:spLocks noGrp="1"/>
          </p:cNvSpPr>
          <p:nvPr>
            <p:ph type="sldNum" sz="quarter" idx="15"/>
          </p:nvPr>
        </p:nvSpPr>
        <p:spPr/>
        <p:txBody>
          <a:bodyPr/>
          <a:lstStyle>
            <a:lvl1pPr algn="ctr">
              <a:defRPr/>
            </a:lvl1pPr>
          </a:lstStyle>
          <a:p>
            <a:fld id="{5A177C61-9B43-A149-92DC-6038EEF21C8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8E95DF-3654-B64B-8D95-E8083C66A3D3}"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C61-9B43-A149-92DC-6038EEF21C8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8E95DF-3654-B64B-8D95-E8083C66A3D3}" type="datetimeFigureOut">
              <a:rPr lang="en-US" smtClean="0"/>
              <a:pPr/>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7C61-9B43-A149-92DC-6038EEF21C80}"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A177C61-9B43-A149-92DC-6038EEF21C8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58E95DF-3654-B64B-8D95-E8083C66A3D3}" type="datetimeFigureOut">
              <a:rPr lang="en-US" smtClean="0"/>
              <a:pPr/>
              <a:t>3/4/24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8E95DF-3654-B64B-8D95-E8083C66A3D3}" type="datetimeFigureOut">
              <a:rPr lang="en-US" smtClean="0"/>
              <a:pPr/>
              <a:t>3/4/24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77C61-9B43-A149-92DC-6038EEF21C80}"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E95DF-3654-B64B-8D95-E8083C66A3D3}" type="datetimeFigureOut">
              <a:rPr lang="en-US" smtClean="0"/>
              <a:pPr/>
              <a:t>3/4/24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77C61-9B43-A149-92DC-6038EEF21C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58E95DF-3654-B64B-8D95-E8083C66A3D3}" type="datetimeFigureOut">
              <a:rPr lang="en-US" smtClean="0"/>
              <a:pPr/>
              <a:t>3/4/24</a:t>
            </a:fld>
            <a:endParaRPr lang="en-US"/>
          </a:p>
        </p:txBody>
      </p:sp>
      <p:sp>
        <p:nvSpPr>
          <p:cNvPr id="9" name="Slide Number Placeholder 8"/>
          <p:cNvSpPr>
            <a:spLocks noGrp="1"/>
          </p:cNvSpPr>
          <p:nvPr>
            <p:ph type="sldNum" sz="quarter" idx="15"/>
          </p:nvPr>
        </p:nvSpPr>
        <p:spPr/>
        <p:txBody>
          <a:bodyPr/>
          <a:lstStyle/>
          <a:p>
            <a:fld id="{5A177C61-9B43-A149-92DC-6038EEF21C8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58E95DF-3654-B64B-8D95-E8083C66A3D3}" type="datetimeFigureOut">
              <a:rPr lang="en-US" smtClean="0"/>
              <a:pPr/>
              <a:t>3/4/24</a:t>
            </a:fld>
            <a:endParaRPr lang="en-US"/>
          </a:p>
        </p:txBody>
      </p:sp>
      <p:sp>
        <p:nvSpPr>
          <p:cNvPr id="9" name="Slide Number Placeholder 8"/>
          <p:cNvSpPr>
            <a:spLocks noGrp="1"/>
          </p:cNvSpPr>
          <p:nvPr>
            <p:ph type="sldNum" sz="quarter" idx="11"/>
          </p:nvPr>
        </p:nvSpPr>
        <p:spPr/>
        <p:txBody>
          <a:bodyPr/>
          <a:lstStyle/>
          <a:p>
            <a:fld id="{5A177C61-9B43-A149-92DC-6038EEF21C8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8E95DF-3654-B64B-8D95-E8083C66A3D3}" type="datetimeFigureOut">
              <a:rPr lang="en-US" smtClean="0"/>
              <a:pPr/>
              <a:t>3/4/24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A177C61-9B43-A149-92DC-6038EEF21C8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Machiavelli’s </a:t>
            </a:r>
            <a:r>
              <a:rPr lang="en-US" u="sng" dirty="0"/>
              <a:t>The Prince</a:t>
            </a:r>
          </a:p>
        </p:txBody>
      </p:sp>
      <p:pic>
        <p:nvPicPr>
          <p:cNvPr id="4" name="Picture 3"/>
          <p:cNvPicPr>
            <a:picLocks noChangeAspect="1"/>
          </p:cNvPicPr>
          <p:nvPr/>
        </p:nvPicPr>
        <p:blipFill>
          <a:blip r:embed="rId2"/>
          <a:stretch>
            <a:fillRect/>
          </a:stretch>
        </p:blipFill>
        <p:spPr>
          <a:xfrm>
            <a:off x="3633209" y="3773714"/>
            <a:ext cx="1870699" cy="2634788"/>
          </a:xfrm>
          <a:prstGeom prst="rect">
            <a:avLst/>
          </a:prstGeom>
        </p:spPr>
      </p:pic>
      <p:sp>
        <p:nvSpPr>
          <p:cNvPr id="5" name="TextBox 4"/>
          <p:cNvSpPr txBox="1"/>
          <p:nvPr/>
        </p:nvSpPr>
        <p:spPr>
          <a:xfrm>
            <a:off x="6349717" y="4135150"/>
            <a:ext cx="1351350" cy="1754327"/>
          </a:xfrm>
          <a:prstGeom prst="rect">
            <a:avLst/>
          </a:prstGeom>
          <a:noFill/>
        </p:spPr>
        <p:txBody>
          <a:bodyPr wrap="square" rtlCol="0">
            <a:spAutoFit/>
          </a:bodyPr>
          <a:lstStyle/>
          <a:p>
            <a:r>
              <a:rPr lang="en-US" dirty="0"/>
              <a:t>“The most famous book on politics ever written.”- </a:t>
            </a:r>
          </a:p>
        </p:txBody>
      </p:sp>
      <p:sp>
        <p:nvSpPr>
          <p:cNvPr id="6" name="TextBox 5"/>
          <p:cNvSpPr txBox="1"/>
          <p:nvPr/>
        </p:nvSpPr>
        <p:spPr>
          <a:xfrm>
            <a:off x="1139693" y="4363072"/>
            <a:ext cx="1904915" cy="923330"/>
          </a:xfrm>
          <a:prstGeom prst="rect">
            <a:avLst/>
          </a:prstGeom>
          <a:noFill/>
        </p:spPr>
        <p:txBody>
          <a:bodyPr wrap="square" rtlCol="0">
            <a:spAutoFit/>
          </a:bodyPr>
          <a:lstStyle/>
          <a:p>
            <a:r>
              <a:rPr lang="en-US" dirty="0"/>
              <a:t>The father of modern political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Nation- states are a temporary thing- they are aggressive in nature and dynamic</a:t>
            </a:r>
          </a:p>
          <a:p>
            <a:r>
              <a:rPr lang="en-US" dirty="0"/>
              <a:t>It is all about power and force</a:t>
            </a:r>
          </a:p>
          <a:p>
            <a:r>
              <a:rPr lang="en-US" dirty="0"/>
              <a:t>A prince must always preserve his “state”: his state as a leader but also preserve the state of his kingdom. </a:t>
            </a:r>
          </a:p>
          <a:p>
            <a:r>
              <a:rPr lang="en-US" dirty="0"/>
              <a:t>The prince with great strength or “virtue” </a:t>
            </a:r>
            <a:r>
              <a:rPr lang="en-US" dirty="0" err="1"/>
              <a:t>canthen</a:t>
            </a:r>
            <a:r>
              <a:rPr lang="en-US" dirty="0"/>
              <a:t> be in a position to provide peace and prosperity to his people.</a:t>
            </a:r>
          </a:p>
          <a:p>
            <a:r>
              <a:rPr lang="en-US" dirty="0"/>
              <a:t>Because in order to preserve his state, he will be put in morally compromising positions, a prince is not held to the ethical standards of common man- preservation of one’s state is the first and most important law of nature.  Everything is ethical for self-preservation.  </a:t>
            </a:r>
          </a:p>
          <a:p>
            <a:r>
              <a:rPr lang="en-US" dirty="0"/>
              <a:t>This is the beginning of moral relativism</a:t>
            </a:r>
          </a:p>
        </p:txBody>
      </p:sp>
      <p:sp>
        <p:nvSpPr>
          <p:cNvPr id="3" name="Title 2"/>
          <p:cNvSpPr>
            <a:spLocks noGrp="1"/>
          </p:cNvSpPr>
          <p:nvPr>
            <p:ph type="title"/>
          </p:nvPr>
        </p:nvSpPr>
        <p:spPr/>
        <p:txBody>
          <a:bodyPr/>
          <a:lstStyle/>
          <a:p>
            <a:r>
              <a:rPr lang="en-US" dirty="0"/>
              <a:t>Machiavelli’s view of the world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936177"/>
          </a:xfrm>
        </p:spPr>
        <p:txBody>
          <a:bodyPr>
            <a:normAutofit fontScale="85000" lnSpcReduction="10000"/>
          </a:bodyPr>
          <a:lstStyle/>
          <a:p>
            <a:r>
              <a:rPr lang="en-US" dirty="0"/>
              <a:t>Modern democratic government was founded upon the principle of limited government- Machiavelli would find this naïve.</a:t>
            </a:r>
          </a:p>
          <a:p>
            <a:r>
              <a:rPr lang="en-US" dirty="0"/>
              <a:t>We are familiar with the term “unalienable rights”- Machiavelli would say there is no such thing in reality.</a:t>
            </a:r>
          </a:p>
          <a:p>
            <a:r>
              <a:rPr lang="en-US" dirty="0"/>
              <a:t>According to Machiavelli, a good prince must always be aware that competing elite forces from within and without seek to oppress common people.  It is his job to bring glory to his state.</a:t>
            </a:r>
          </a:p>
          <a:p>
            <a:r>
              <a:rPr lang="en-US" dirty="0"/>
              <a:t>Many before him believed in the goodness of man and that good men would elect and choose to do what is best for everyone.  Machiavelli says that’s what people SAY but not what they do.    </a:t>
            </a:r>
          </a:p>
          <a:p>
            <a:r>
              <a:rPr lang="en-US" dirty="0"/>
              <a:t>Machiavelli sees man, in some ways, more beastly.  He believes it takes strong leaders to create a peaceful state (the purpose of the Prince), but Machiavelli wrote a second book </a:t>
            </a:r>
            <a:r>
              <a:rPr lang="en-US" i="1" dirty="0"/>
              <a:t>The Discourses of Levy </a:t>
            </a:r>
            <a:r>
              <a:rPr lang="en-US" dirty="0"/>
              <a:t>which defends the concept of the republic.    </a:t>
            </a:r>
          </a:p>
        </p:txBody>
      </p:sp>
      <p:sp>
        <p:nvSpPr>
          <p:cNvPr id="3" name="Title 2"/>
          <p:cNvSpPr>
            <a:spLocks noGrp="1"/>
          </p:cNvSpPr>
          <p:nvPr>
            <p:ph type="title"/>
          </p:nvPr>
        </p:nvSpPr>
        <p:spPr/>
        <p:txBody>
          <a:bodyPr>
            <a:normAutofit fontScale="90000"/>
          </a:bodyPr>
          <a:lstStyle/>
          <a:p>
            <a:r>
              <a:rPr lang="en-US" dirty="0"/>
              <a:t>Does Machiavelli believe in tyranny or a republic?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As soon as it was published it was denounced as a heretical work.  It was referred to as an “imp”, “hell-</a:t>
            </a:r>
            <a:r>
              <a:rPr lang="en-US" dirty="0" err="1"/>
              <a:t>bourne</a:t>
            </a:r>
            <a:r>
              <a:rPr lang="en-US" dirty="0"/>
              <a:t>”, a “damnable fiend” of the underworld, the “</a:t>
            </a:r>
            <a:r>
              <a:rPr lang="en-US" dirty="0" err="1"/>
              <a:t>gret</a:t>
            </a:r>
            <a:r>
              <a:rPr lang="en-US" dirty="0"/>
              <a:t> monster-master of hell”.</a:t>
            </a:r>
          </a:p>
          <a:p>
            <a:r>
              <a:rPr lang="en-US" dirty="0"/>
              <a:t>It was placed on the Papal Index of Prohibited books in 1559.</a:t>
            </a:r>
          </a:p>
          <a:p>
            <a:r>
              <a:rPr lang="en-US" dirty="0"/>
              <a:t>By the 19</a:t>
            </a:r>
            <a:r>
              <a:rPr lang="en-US" baseline="30000" dirty="0"/>
              <a:t>th</a:t>
            </a:r>
            <a:r>
              <a:rPr lang="en-US" dirty="0"/>
              <a:t> century, his ideas of moral relativism were no longer shocking.</a:t>
            </a:r>
          </a:p>
          <a:p>
            <a:r>
              <a:rPr lang="en-US" dirty="0"/>
              <a:t>By the 20</a:t>
            </a:r>
            <a:r>
              <a:rPr lang="en-US" baseline="30000" dirty="0"/>
              <a:t>th</a:t>
            </a:r>
            <a:r>
              <a:rPr lang="en-US" dirty="0"/>
              <a:t> century it was common reading.  However, the world “Machiavellian” is still used as an insult implying dishonesty or greed.</a:t>
            </a:r>
          </a:p>
        </p:txBody>
      </p:sp>
      <p:sp>
        <p:nvSpPr>
          <p:cNvPr id="3" name="Title 2"/>
          <p:cNvSpPr>
            <a:spLocks noGrp="1"/>
          </p:cNvSpPr>
          <p:nvPr>
            <p:ph type="title"/>
          </p:nvPr>
        </p:nvSpPr>
        <p:spPr/>
        <p:txBody>
          <a:bodyPr/>
          <a:lstStyle/>
          <a:p>
            <a:r>
              <a:rPr lang="en-US" dirty="0"/>
              <a:t>It’s controversial nature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Fortune (</a:t>
            </a:r>
            <a:r>
              <a:rPr lang="en-US" dirty="0" err="1"/>
              <a:t>fortuna</a:t>
            </a:r>
            <a:r>
              <a:rPr lang="en-US" dirty="0"/>
              <a:t>) for Machiavelli represents events that are beyond human control.</a:t>
            </a:r>
          </a:p>
          <a:p>
            <a:r>
              <a:rPr lang="en-US" dirty="0"/>
              <a:t>Virtue (virtu) means the things people can do to control fate- our personal strength of character.</a:t>
            </a:r>
          </a:p>
        </p:txBody>
      </p:sp>
      <p:sp>
        <p:nvSpPr>
          <p:cNvPr id="3" name="Title 2"/>
          <p:cNvSpPr>
            <a:spLocks noGrp="1"/>
          </p:cNvSpPr>
          <p:nvPr>
            <p:ph type="title"/>
          </p:nvPr>
        </p:nvSpPr>
        <p:spPr/>
        <p:txBody>
          <a:bodyPr/>
          <a:lstStyle/>
          <a:p>
            <a:r>
              <a:rPr lang="en-US" dirty="0"/>
              <a:t>Fate, Chance and Virtue</a:t>
            </a:r>
          </a:p>
        </p:txBody>
      </p:sp>
      <p:pic>
        <p:nvPicPr>
          <p:cNvPr id="4" name="Picture 3"/>
          <p:cNvPicPr>
            <a:picLocks noChangeAspect="1"/>
          </p:cNvPicPr>
          <p:nvPr/>
        </p:nvPicPr>
        <p:blipFill>
          <a:blip r:embed="rId2"/>
          <a:stretch>
            <a:fillRect/>
          </a:stretch>
        </p:blipFill>
        <p:spPr>
          <a:xfrm>
            <a:off x="2936452" y="3581379"/>
            <a:ext cx="2811205" cy="21069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914" y="955964"/>
            <a:ext cx="8556171" cy="5783248"/>
          </a:xfrm>
        </p:spPr>
        <p:txBody>
          <a:bodyPr>
            <a:normAutofit/>
          </a:bodyPr>
          <a:lstStyle/>
          <a:p>
            <a:r>
              <a:rPr lang="en-US" dirty="0"/>
              <a:t>Political leaders</a:t>
            </a:r>
          </a:p>
          <a:p>
            <a:pPr>
              <a:buNone/>
            </a:pPr>
            <a:r>
              <a:rPr lang="en-US" dirty="0"/>
              <a:t> should be allowed</a:t>
            </a:r>
          </a:p>
          <a:p>
            <a:pPr>
              <a:buNone/>
            </a:pPr>
            <a:r>
              <a:rPr lang="en-US" dirty="0"/>
              <a:t> to deceive their</a:t>
            </a:r>
          </a:p>
          <a:p>
            <a:pPr>
              <a:buNone/>
            </a:pPr>
            <a:r>
              <a:rPr lang="en-US" dirty="0"/>
              <a:t> subjects.  The test</a:t>
            </a:r>
          </a:p>
          <a:p>
            <a:pPr>
              <a:buNone/>
            </a:pPr>
            <a:r>
              <a:rPr lang="en-US" dirty="0"/>
              <a:t> of a politician is not</a:t>
            </a:r>
          </a:p>
          <a:p>
            <a:pPr>
              <a:buNone/>
            </a:pPr>
            <a:r>
              <a:rPr lang="en-US" dirty="0"/>
              <a:t> how well he keeps</a:t>
            </a:r>
          </a:p>
          <a:p>
            <a:pPr>
              <a:buNone/>
            </a:pPr>
            <a:r>
              <a:rPr lang="en-US" dirty="0"/>
              <a:t> his word, but whether he is PERCEIVED to be honest.</a:t>
            </a:r>
          </a:p>
          <a:p>
            <a:r>
              <a:rPr lang="en-US" dirty="0"/>
              <a:t>It is NOT Machiavelli’s goal to uphold morality, but to advise political leaders on the best way to strengthen their state.  For him, often to remain in power means you must tell people what they want to hear- whether it is true or not.  This is very controversial, but Machiavelli argues, it’s what everyone is doing already.</a:t>
            </a:r>
          </a:p>
        </p:txBody>
      </p:sp>
      <p:sp>
        <p:nvSpPr>
          <p:cNvPr id="3" name="Title 2"/>
          <p:cNvSpPr>
            <a:spLocks noGrp="1"/>
          </p:cNvSpPr>
          <p:nvPr>
            <p:ph type="title"/>
          </p:nvPr>
        </p:nvSpPr>
        <p:spPr>
          <a:xfrm>
            <a:off x="457200" y="-114554"/>
            <a:ext cx="8229600" cy="1219200"/>
          </a:xfrm>
        </p:spPr>
        <p:txBody>
          <a:bodyPr/>
          <a:lstStyle/>
          <a:p>
            <a:r>
              <a:rPr lang="en-US" dirty="0"/>
              <a:t>Deception</a:t>
            </a:r>
          </a:p>
        </p:txBody>
      </p:sp>
      <p:pic>
        <p:nvPicPr>
          <p:cNvPr id="4" name="Picture 3"/>
          <p:cNvPicPr>
            <a:picLocks noChangeAspect="1"/>
          </p:cNvPicPr>
          <p:nvPr/>
        </p:nvPicPr>
        <p:blipFill>
          <a:blip r:embed="rId2"/>
          <a:stretch>
            <a:fillRect/>
          </a:stretch>
        </p:blipFill>
        <p:spPr>
          <a:xfrm>
            <a:off x="4097371" y="495046"/>
            <a:ext cx="5046629" cy="31625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Machiavelli says it is actually harmful for a prince to tell the truth all the time.  He says a “prudent” ruler” “cannot observe faith, nor should he, when such observance turns against him, and the causes that make him promise have been eliminated.”</a:t>
            </a:r>
          </a:p>
          <a:p>
            <a:r>
              <a:rPr lang="en-US" dirty="0"/>
              <a:t>“Observing faith” like “keeping faith” means to remain true and honest.  </a:t>
            </a:r>
            <a:r>
              <a:rPr lang="en-US" dirty="0" err="1"/>
              <a:t>Macchiavelli</a:t>
            </a:r>
            <a:r>
              <a:rPr lang="en-US" dirty="0"/>
              <a:t> believes that a prince should break his promises when circumstances change and then lie when he breaks his promises.  </a:t>
            </a:r>
          </a:p>
          <a:p>
            <a:r>
              <a:rPr lang="en-US" dirty="0"/>
              <a:t>Moral relativism- changing one’s ethical code for one situation to the next- is essential.</a:t>
            </a:r>
          </a:p>
        </p:txBody>
      </p:sp>
      <p:sp>
        <p:nvSpPr>
          <p:cNvPr id="3" name="Title 2"/>
          <p:cNvSpPr>
            <a:spLocks noGrp="1"/>
          </p:cNvSpPr>
          <p:nvPr>
            <p:ph type="title"/>
          </p:nvPr>
        </p:nvSpPr>
        <p:spPr/>
        <p:txBody>
          <a:bodyPr/>
          <a:lstStyle/>
          <a:p>
            <a:r>
              <a:rPr lang="en-US" dirty="0"/>
              <a:t>Keeping Faith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a:solidFill>
                  <a:srgbClr val="FF0000"/>
                </a:solidFill>
              </a:rPr>
              <a:t>It was written to someone who would be a prince- a role none of use will ever play.</a:t>
            </a:r>
          </a:p>
          <a:p>
            <a:pPr marL="514350" indent="-514350">
              <a:buFont typeface="+mj-lt"/>
              <a:buAutoNum type="alphaLcParenR"/>
            </a:pPr>
            <a:endParaRPr lang="en-US" dirty="0">
              <a:solidFill>
                <a:srgbClr val="FF0000"/>
              </a:solidFill>
            </a:endParaRPr>
          </a:p>
          <a:p>
            <a:pPr marL="0" indent="0">
              <a:buNone/>
            </a:pPr>
            <a:r>
              <a:rPr lang="en-US" dirty="0"/>
              <a:t>A) It’s valuable because it’s old. It’s 100 years older than Shakespeare.</a:t>
            </a:r>
          </a:p>
          <a:p>
            <a:pPr marL="0" indent="0">
              <a:buNone/>
            </a:pPr>
            <a:r>
              <a:rPr lang="en-US" dirty="0"/>
              <a:t>B) Modern society loves the “anti-hero”-the guy who engages in immoral</a:t>
            </a:r>
          </a:p>
          <a:p>
            <a:pPr marL="0" indent="0">
              <a:buNone/>
            </a:pPr>
            <a:r>
              <a:rPr lang="en-US" dirty="0"/>
              <a:t> behavior in order to preserve morality (yes, it’s a paradox) </a:t>
            </a:r>
          </a:p>
          <a:p>
            <a:pPr marL="0" indent="0">
              <a:buNone/>
            </a:pPr>
            <a:r>
              <a:rPr lang="en-US" dirty="0"/>
              <a:t>C) A teacher told me to</a:t>
            </a:r>
          </a:p>
          <a:p>
            <a:pPr marL="0" indent="0">
              <a:buNone/>
            </a:pPr>
            <a:r>
              <a:rPr lang="en-US" dirty="0"/>
              <a:t>D) The principles can be applied </a:t>
            </a:r>
          </a:p>
          <a:p>
            <a:pPr marL="0" indent="0">
              <a:buNone/>
            </a:pPr>
            <a:r>
              <a:rPr lang="en-US" dirty="0"/>
              <a:t>Today and I can use them as a leader.</a:t>
            </a:r>
          </a:p>
          <a:p>
            <a:pPr marL="0" indent="0">
              <a:buNone/>
            </a:pPr>
            <a:r>
              <a:rPr lang="en-US" dirty="0"/>
              <a:t>E) Leaders are using these principles and I</a:t>
            </a:r>
          </a:p>
          <a:p>
            <a:pPr marL="0" indent="0">
              <a:buNone/>
            </a:pPr>
            <a:r>
              <a:rPr lang="en-US" dirty="0"/>
              <a:t>Should be aware of them.</a:t>
            </a:r>
          </a:p>
          <a:p>
            <a:pPr marL="0" indent="0">
              <a:buNone/>
            </a:pPr>
            <a:r>
              <a:rPr lang="en-US" dirty="0"/>
              <a:t>F) I am an immoral person and am looking</a:t>
            </a:r>
          </a:p>
          <a:p>
            <a:pPr marL="0" indent="0">
              <a:buNone/>
            </a:pPr>
            <a:r>
              <a:rPr lang="en-US" dirty="0"/>
              <a:t> for treacherous ideas.</a:t>
            </a:r>
          </a:p>
          <a:p>
            <a:pPr marL="0" indent="0">
              <a:buNone/>
            </a:pPr>
            <a:r>
              <a:rPr lang="en-US" dirty="0"/>
              <a:t>G) ________________________________.</a:t>
            </a:r>
          </a:p>
        </p:txBody>
      </p:sp>
      <p:sp>
        <p:nvSpPr>
          <p:cNvPr id="3" name="Title 2"/>
          <p:cNvSpPr>
            <a:spLocks noGrp="1"/>
          </p:cNvSpPr>
          <p:nvPr>
            <p:ph type="title"/>
          </p:nvPr>
        </p:nvSpPr>
        <p:spPr/>
        <p:txBody>
          <a:bodyPr>
            <a:normAutofit/>
          </a:bodyPr>
          <a:lstStyle/>
          <a:p>
            <a:r>
              <a:rPr lang="en-US" sz="3200" dirty="0"/>
              <a:t>Why read </a:t>
            </a:r>
            <a:r>
              <a:rPr lang="en-US" sz="3200" u="sng" dirty="0"/>
              <a:t>The Prince</a:t>
            </a:r>
            <a:r>
              <a:rPr lang="en-US" sz="3200" dirty="0"/>
              <a:t>?- Pick all that apply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36758" y="3824568"/>
            <a:ext cx="2770094" cy="2077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Lie to one’s subjects, then lie about why you lied when caught</a:t>
            </a:r>
          </a:p>
          <a:p>
            <a:r>
              <a:rPr lang="en-US" dirty="0"/>
              <a:t>Lure others into positions of </a:t>
            </a:r>
          </a:p>
          <a:p>
            <a:pPr marL="0" indent="0">
              <a:buNone/>
            </a:pPr>
            <a:r>
              <a:rPr lang="en-US" dirty="0"/>
              <a:t>trust, then kill them</a:t>
            </a:r>
          </a:p>
          <a:p>
            <a:pPr>
              <a:buFont typeface="Arial" charset="0"/>
              <a:buChar char="•"/>
            </a:pPr>
            <a:r>
              <a:rPr lang="en-US" dirty="0"/>
              <a:t>Hide behind others when one’s </a:t>
            </a:r>
          </a:p>
          <a:p>
            <a:pPr marL="0" indent="0">
              <a:buNone/>
            </a:pPr>
            <a:r>
              <a:rPr lang="en-US" dirty="0"/>
              <a:t>crimes are caught</a:t>
            </a:r>
          </a:p>
          <a:p>
            <a:r>
              <a:rPr lang="en-US" dirty="0"/>
              <a:t>Start wars for no reason</a:t>
            </a:r>
          </a:p>
          <a:p>
            <a:pPr marL="0" indent="0">
              <a:buNone/>
            </a:pPr>
            <a:r>
              <a:rPr lang="en-US" dirty="0"/>
              <a:t> just to keep the troops sharp</a:t>
            </a:r>
          </a:p>
          <a:p>
            <a:pPr>
              <a:buNone/>
            </a:pPr>
            <a:endParaRPr lang="en-US" dirty="0"/>
          </a:p>
        </p:txBody>
      </p:sp>
      <p:sp>
        <p:nvSpPr>
          <p:cNvPr id="3" name="Title 2"/>
          <p:cNvSpPr>
            <a:spLocks noGrp="1"/>
          </p:cNvSpPr>
          <p:nvPr>
            <p:ph type="title"/>
          </p:nvPr>
        </p:nvSpPr>
        <p:spPr/>
        <p:txBody>
          <a:bodyPr/>
          <a:lstStyle/>
          <a:p>
            <a:r>
              <a:rPr lang="en-US" dirty="0"/>
              <a:t>What’s his craziest piece of advice?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61653" y="2723254"/>
            <a:ext cx="4028739" cy="30215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Does society work when rulers rule in this way?</a:t>
            </a:r>
          </a:p>
          <a:p>
            <a:r>
              <a:rPr lang="en-US" dirty="0"/>
              <a:t>If everyone gets off the road and drives on the shoulder- would that function in a traffic jam?</a:t>
            </a:r>
          </a:p>
          <a:p>
            <a:r>
              <a:rPr lang="en-US" dirty="0"/>
              <a:t>Why do people praise Machiavelli?</a:t>
            </a:r>
          </a:p>
          <a:p>
            <a:r>
              <a:rPr lang="en-US" dirty="0"/>
              <a:t>Are honest people just dreamers and corrupt people just realists?</a:t>
            </a:r>
          </a:p>
          <a:p>
            <a:r>
              <a:rPr lang="en-US" dirty="0"/>
              <a:t>These</a:t>
            </a:r>
          </a:p>
          <a:p>
            <a:pPr marL="0" indent="0">
              <a:buNone/>
            </a:pPr>
            <a:r>
              <a:rPr lang="en-US" dirty="0"/>
              <a:t>are questions to </a:t>
            </a:r>
          </a:p>
          <a:p>
            <a:pPr marL="0" indent="0">
              <a:buNone/>
            </a:pPr>
            <a:r>
              <a:rPr lang="en-US" dirty="0"/>
              <a:t>Consider as you</a:t>
            </a:r>
          </a:p>
          <a:p>
            <a:pPr marL="0" indent="0">
              <a:buNone/>
            </a:pPr>
            <a:r>
              <a:rPr lang="en-US" dirty="0"/>
              <a:t>Read!!!!!!!</a:t>
            </a:r>
          </a:p>
          <a:p>
            <a:endParaRPr lang="en-US" dirty="0"/>
          </a:p>
        </p:txBody>
      </p:sp>
      <p:sp>
        <p:nvSpPr>
          <p:cNvPr id="3" name="Title 2"/>
          <p:cNvSpPr>
            <a:spLocks noGrp="1"/>
          </p:cNvSpPr>
          <p:nvPr>
            <p:ph type="title"/>
          </p:nvPr>
        </p:nvSpPr>
        <p:spPr/>
        <p:txBody>
          <a:bodyPr>
            <a:normAutofit/>
          </a:bodyPr>
          <a:lstStyle/>
          <a:p>
            <a:r>
              <a:rPr lang="en-US" sz="2800" dirty="0"/>
              <a:t>Does his advice make sense?  If applied, would it be effective </a:t>
            </a:r>
            <a:r>
              <a:rPr lang="en-US" sz="2800"/>
              <a:t>and build </a:t>
            </a:r>
            <a:r>
              <a:rPr lang="en-US" sz="2800" dirty="0"/>
              <a:t>a peaceful society?</a:t>
            </a:r>
          </a:p>
        </p:txBody>
      </p:sp>
      <p:pic>
        <p:nvPicPr>
          <p:cNvPr id="4" name="Picture 3"/>
          <p:cNvPicPr>
            <a:picLocks noChangeAspect="1"/>
          </p:cNvPicPr>
          <p:nvPr/>
        </p:nvPicPr>
        <p:blipFill>
          <a:blip r:embed="rId2"/>
          <a:stretch>
            <a:fillRect/>
          </a:stretch>
        </p:blipFill>
        <p:spPr>
          <a:xfrm>
            <a:off x="3341699" y="3701638"/>
            <a:ext cx="4923506" cy="26635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World of Machiavelli</a:t>
            </a:r>
          </a:p>
        </p:txBody>
      </p:sp>
      <p:sp>
        <p:nvSpPr>
          <p:cNvPr id="4" name="Content Placeholder 3"/>
          <p:cNvSpPr>
            <a:spLocks noGrp="1"/>
          </p:cNvSpPr>
          <p:nvPr>
            <p:ph sz="half" idx="1"/>
          </p:nvPr>
        </p:nvSpPr>
        <p:spPr/>
        <p:txBody>
          <a:bodyPr/>
          <a:lstStyle/>
          <a:p>
            <a:r>
              <a:rPr lang="en-US" dirty="0"/>
              <a:t>Old Italy</a:t>
            </a:r>
          </a:p>
        </p:txBody>
      </p:sp>
      <p:sp>
        <p:nvSpPr>
          <p:cNvPr id="5" name="Content Placeholder 4"/>
          <p:cNvSpPr>
            <a:spLocks noGrp="1"/>
          </p:cNvSpPr>
          <p:nvPr>
            <p:ph sz="half" idx="2"/>
          </p:nvPr>
        </p:nvSpPr>
        <p:spPr/>
        <p:txBody>
          <a:bodyPr/>
          <a:lstStyle/>
          <a:p>
            <a:r>
              <a:rPr lang="en-US" dirty="0"/>
              <a:t>Modern Italy</a:t>
            </a:r>
          </a:p>
        </p:txBody>
      </p:sp>
      <p:pic>
        <p:nvPicPr>
          <p:cNvPr id="6" name="Picture 5"/>
          <p:cNvPicPr>
            <a:picLocks noChangeAspect="1"/>
          </p:cNvPicPr>
          <p:nvPr/>
        </p:nvPicPr>
        <p:blipFill>
          <a:blip r:embed="rId2"/>
          <a:stretch>
            <a:fillRect/>
          </a:stretch>
        </p:blipFill>
        <p:spPr>
          <a:xfrm>
            <a:off x="457200" y="2419815"/>
            <a:ext cx="3566641" cy="3574585"/>
          </a:xfrm>
          <a:prstGeom prst="rect">
            <a:avLst/>
          </a:prstGeom>
        </p:spPr>
      </p:pic>
      <p:pic>
        <p:nvPicPr>
          <p:cNvPr id="8" name="Picture 7"/>
          <p:cNvPicPr>
            <a:picLocks noChangeAspect="1"/>
          </p:cNvPicPr>
          <p:nvPr/>
        </p:nvPicPr>
        <p:blipFill>
          <a:blip r:embed="rId3"/>
          <a:stretch>
            <a:fillRect/>
          </a:stretch>
        </p:blipFill>
        <p:spPr>
          <a:xfrm>
            <a:off x="4648200" y="2419815"/>
            <a:ext cx="3754730" cy="40294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Born in Florence on May 3, 1469.</a:t>
            </a:r>
          </a:p>
          <a:p>
            <a:r>
              <a:rPr lang="en-US" dirty="0"/>
              <a:t>He worked his way through the political</a:t>
            </a:r>
          </a:p>
          <a:p>
            <a:pPr>
              <a:buNone/>
            </a:pPr>
            <a:r>
              <a:rPr lang="en-US" dirty="0"/>
              <a:t> circles in Florence.  He became a </a:t>
            </a:r>
          </a:p>
          <a:p>
            <a:pPr>
              <a:buNone/>
            </a:pPr>
            <a:r>
              <a:rPr lang="en-US" dirty="0"/>
              <a:t>secretary to the Council of Ten,</a:t>
            </a:r>
          </a:p>
          <a:p>
            <a:pPr>
              <a:buNone/>
            </a:pPr>
            <a:r>
              <a:rPr lang="en-US" dirty="0"/>
              <a:t> the governing body in charge of diplomacy and military organization for the Florentine republican government.</a:t>
            </a:r>
          </a:p>
          <a:p>
            <a:r>
              <a:rPr lang="en-US" dirty="0"/>
              <a:t>He carried out several diplomatic missions in this role meeting king, popes and other power brokers.</a:t>
            </a:r>
          </a:p>
        </p:txBody>
      </p:sp>
      <p:sp>
        <p:nvSpPr>
          <p:cNvPr id="3" name="Title 2"/>
          <p:cNvSpPr>
            <a:spLocks noGrp="1"/>
          </p:cNvSpPr>
          <p:nvPr>
            <p:ph type="title"/>
          </p:nvPr>
        </p:nvSpPr>
        <p:spPr/>
        <p:txBody>
          <a:bodyPr/>
          <a:lstStyle/>
          <a:p>
            <a:r>
              <a:rPr lang="en-US" dirty="0"/>
              <a:t>Who was </a:t>
            </a:r>
            <a:r>
              <a:rPr lang="en-US" dirty="0" err="1"/>
              <a:t>Macchiavelli</a:t>
            </a:r>
            <a:r>
              <a:rPr lang="en-US" dirty="0"/>
              <a:t>?</a:t>
            </a:r>
          </a:p>
        </p:txBody>
      </p:sp>
      <p:pic>
        <p:nvPicPr>
          <p:cNvPr id="4" name="Picture 3"/>
          <p:cNvPicPr>
            <a:picLocks noChangeAspect="1"/>
          </p:cNvPicPr>
          <p:nvPr/>
        </p:nvPicPr>
        <p:blipFill>
          <a:blip r:embed="rId2"/>
          <a:stretch>
            <a:fillRect/>
          </a:stretch>
        </p:blipFill>
        <p:spPr>
          <a:xfrm>
            <a:off x="6489700" y="349250"/>
            <a:ext cx="2197100" cy="285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275"/>
            <a:ext cx="8229600" cy="4572000"/>
          </a:xfrm>
        </p:spPr>
        <p:txBody>
          <a:bodyPr>
            <a:normAutofit fontScale="92500" lnSpcReduction="20000"/>
          </a:bodyPr>
          <a:lstStyle/>
          <a:p>
            <a:pPr>
              <a:buFont typeface="Arial"/>
              <a:buChar char="•"/>
            </a:pPr>
            <a:r>
              <a:rPr lang="en-US" dirty="0"/>
              <a:t>The </a:t>
            </a:r>
            <a:r>
              <a:rPr lang="en-US" dirty="0" err="1"/>
              <a:t>Medicis</a:t>
            </a:r>
            <a:r>
              <a:rPr lang="en-US" dirty="0"/>
              <a:t> are very closely associated with the high</a:t>
            </a:r>
          </a:p>
          <a:p>
            <a:pPr>
              <a:buNone/>
            </a:pPr>
            <a:r>
              <a:rPr lang="en-US" dirty="0"/>
              <a:t>point of the Renaissance including Leonardo de Vinci and Michelangelo.</a:t>
            </a:r>
          </a:p>
          <a:p>
            <a:pPr>
              <a:buNone/>
            </a:pPr>
            <a:r>
              <a:rPr lang="en-US" dirty="0"/>
              <a:t>They ruled Florence for almost 3 centuries (1200s- 1500s).  Florence was one of the  most important city states.</a:t>
            </a:r>
          </a:p>
          <a:p>
            <a:pPr>
              <a:buFont typeface="Arial"/>
              <a:buChar char="•"/>
            </a:pPr>
            <a:r>
              <a:rPr lang="en-US" dirty="0"/>
              <a:t>The Medici family regained power in Florence in 1512, thus putting an end to the republic. </a:t>
            </a:r>
          </a:p>
          <a:p>
            <a:pPr>
              <a:buNone/>
            </a:pPr>
            <a:r>
              <a:rPr lang="en-US" dirty="0"/>
              <a:t> As a result, Machiavelli lost his job,</a:t>
            </a:r>
          </a:p>
          <a:p>
            <a:pPr>
              <a:buNone/>
            </a:pPr>
            <a:r>
              <a:rPr lang="en-US" dirty="0"/>
              <a:t> was temporarily imprisoned and tortured.  </a:t>
            </a:r>
          </a:p>
          <a:p>
            <a:r>
              <a:rPr lang="en-US" dirty="0"/>
              <a:t>He dedicated </a:t>
            </a:r>
            <a:r>
              <a:rPr lang="en-US" i="1" dirty="0"/>
              <a:t>The Prince </a:t>
            </a:r>
            <a:r>
              <a:rPr lang="en-US" dirty="0"/>
              <a:t>to Lorenzo</a:t>
            </a:r>
          </a:p>
          <a:p>
            <a:pPr>
              <a:buNone/>
            </a:pPr>
            <a:r>
              <a:rPr lang="en-US" dirty="0"/>
              <a:t> de Medici in an attempt to gain favor </a:t>
            </a:r>
          </a:p>
          <a:p>
            <a:pPr>
              <a:buNone/>
            </a:pPr>
            <a:r>
              <a:rPr lang="en-US" dirty="0"/>
              <a:t>with the ruling family.</a:t>
            </a:r>
          </a:p>
        </p:txBody>
      </p:sp>
      <p:sp>
        <p:nvSpPr>
          <p:cNvPr id="3" name="Title 2"/>
          <p:cNvSpPr>
            <a:spLocks noGrp="1"/>
          </p:cNvSpPr>
          <p:nvPr>
            <p:ph type="title"/>
          </p:nvPr>
        </p:nvSpPr>
        <p:spPr>
          <a:xfrm>
            <a:off x="457200" y="152400"/>
            <a:ext cx="8229600" cy="679102"/>
          </a:xfrm>
        </p:spPr>
        <p:txBody>
          <a:bodyPr>
            <a:normAutofit fontScale="90000"/>
          </a:bodyPr>
          <a:lstStyle/>
          <a:p>
            <a:r>
              <a:rPr lang="en-US" dirty="0"/>
              <a:t>The Medici Family</a:t>
            </a:r>
          </a:p>
        </p:txBody>
      </p:sp>
      <p:pic>
        <p:nvPicPr>
          <p:cNvPr id="4" name="Picture 3" descr="image.aspx.jpeg"/>
          <p:cNvPicPr>
            <a:picLocks noChangeAspect="1"/>
          </p:cNvPicPr>
          <p:nvPr/>
        </p:nvPicPr>
        <p:blipFill>
          <a:blip r:embed="rId2"/>
          <a:stretch>
            <a:fillRect/>
          </a:stretch>
        </p:blipFill>
        <p:spPr>
          <a:xfrm>
            <a:off x="6507163" y="3470275"/>
            <a:ext cx="219075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Medici Palace in Florence Italy</a:t>
            </a: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57200" y="1524000"/>
            <a:ext cx="3719224" cy="4951629"/>
          </a:xfrm>
          <a:prstGeom prst="rect">
            <a:avLst/>
          </a:prstGeom>
        </p:spPr>
      </p:pic>
      <p:pic>
        <p:nvPicPr>
          <p:cNvPr id="7" name="Picture 6"/>
          <p:cNvPicPr>
            <a:picLocks noChangeAspect="1"/>
          </p:cNvPicPr>
          <p:nvPr/>
        </p:nvPicPr>
        <p:blipFill>
          <a:blip r:embed="rId3"/>
          <a:stretch>
            <a:fillRect/>
          </a:stretch>
        </p:blipFill>
        <p:spPr>
          <a:xfrm>
            <a:off x="4576413" y="2234283"/>
            <a:ext cx="4567587" cy="31896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 is often referred to in </a:t>
            </a:r>
            <a:r>
              <a:rPr lang="en-US" i="1" dirty="0"/>
              <a:t>The Prince </a:t>
            </a:r>
            <a:r>
              <a:rPr lang="en-US" dirty="0"/>
              <a:t>as the  model for an ideal ruler.  He is one of the political rulers of the day powerful Borgia family.</a:t>
            </a:r>
          </a:p>
          <a:p>
            <a:r>
              <a:rPr lang="en-US" dirty="0"/>
              <a:t>Interesting facts about </a:t>
            </a:r>
            <a:r>
              <a:rPr lang="en-US" dirty="0" err="1"/>
              <a:t>Cesare</a:t>
            </a:r>
            <a:r>
              <a:rPr lang="en-US" dirty="0"/>
              <a:t>- son of Pope Alexander VI (Rodrigo Borgia).  Pope Alexander</a:t>
            </a:r>
          </a:p>
          <a:p>
            <a:pPr>
              <a:buNone/>
            </a:pPr>
            <a:r>
              <a:rPr lang="en-US" dirty="0"/>
              <a:t>Is known as the most worldly and</a:t>
            </a:r>
          </a:p>
          <a:p>
            <a:pPr>
              <a:buNone/>
            </a:pPr>
            <a:r>
              <a:rPr lang="en-US" dirty="0"/>
              <a:t>selfish pope of all time- yikes!</a:t>
            </a:r>
          </a:p>
          <a:p>
            <a:pPr>
              <a:buNone/>
            </a:pPr>
            <a:r>
              <a:rPr lang="en-US" dirty="0"/>
              <a:t>Cesare is one of the “</a:t>
            </a:r>
            <a:r>
              <a:rPr lang="en-US" dirty="0" err="1"/>
              <a:t>hero”s</a:t>
            </a:r>
            <a:r>
              <a:rPr lang="en-US" dirty="0"/>
              <a:t> of the</a:t>
            </a:r>
          </a:p>
          <a:p>
            <a:pPr>
              <a:buNone/>
            </a:pPr>
            <a:r>
              <a:rPr lang="en-US" dirty="0"/>
              <a:t> book.  He conquered </a:t>
            </a:r>
          </a:p>
          <a:p>
            <a:pPr>
              <a:buNone/>
            </a:pPr>
            <a:r>
              <a:rPr lang="en-US" dirty="0"/>
              <a:t>most of northern Italy.</a:t>
            </a:r>
          </a:p>
        </p:txBody>
      </p:sp>
      <p:sp>
        <p:nvSpPr>
          <p:cNvPr id="3" name="Title 2"/>
          <p:cNvSpPr>
            <a:spLocks noGrp="1"/>
          </p:cNvSpPr>
          <p:nvPr>
            <p:ph type="title"/>
          </p:nvPr>
        </p:nvSpPr>
        <p:spPr/>
        <p:txBody>
          <a:bodyPr/>
          <a:lstStyle/>
          <a:p>
            <a:r>
              <a:rPr lang="en-US" dirty="0" err="1"/>
              <a:t>Cesare</a:t>
            </a:r>
            <a:r>
              <a:rPr lang="en-US" dirty="0"/>
              <a:t> Borgia</a:t>
            </a:r>
          </a:p>
        </p:txBody>
      </p:sp>
      <p:pic>
        <p:nvPicPr>
          <p:cNvPr id="4" name="Picture 3" descr="220px-Cesareborgia.jpg"/>
          <p:cNvPicPr>
            <a:picLocks noChangeAspect="1"/>
          </p:cNvPicPr>
          <p:nvPr/>
        </p:nvPicPr>
        <p:blipFill>
          <a:blip r:embed="rId2"/>
          <a:stretch>
            <a:fillRect/>
          </a:stretch>
        </p:blipFill>
        <p:spPr>
          <a:xfrm>
            <a:off x="6206709" y="3378200"/>
            <a:ext cx="2207846" cy="287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Machiavelli was never reappointed to his old position because he was associated with a plot to get rid of the </a:t>
            </a:r>
            <a:r>
              <a:rPr lang="en-US" dirty="0" err="1"/>
              <a:t>Medicis</a:t>
            </a:r>
            <a:r>
              <a:rPr lang="en-US" dirty="0"/>
              <a:t> (likely not even true).</a:t>
            </a:r>
          </a:p>
          <a:p>
            <a:r>
              <a:rPr lang="en-US" dirty="0"/>
              <a:t>Machiavelli died without ever</a:t>
            </a:r>
          </a:p>
          <a:p>
            <a:pPr marL="0" indent="0">
              <a:buNone/>
            </a:pPr>
            <a:r>
              <a:rPr lang="en-US" dirty="0"/>
              <a:t>getting back into politics or </a:t>
            </a:r>
          </a:p>
          <a:p>
            <a:pPr marL="0" indent="0">
              <a:buNone/>
            </a:pPr>
            <a:r>
              <a:rPr lang="en-US" dirty="0"/>
              <a:t>publishing </a:t>
            </a:r>
            <a:r>
              <a:rPr lang="en-US" i="1" dirty="0"/>
              <a:t>The Prince.</a:t>
            </a:r>
            <a:endParaRPr lang="en-US" dirty="0"/>
          </a:p>
          <a:p>
            <a:r>
              <a:rPr lang="en-US" i="1" dirty="0"/>
              <a:t>The Prince</a:t>
            </a:r>
            <a:r>
              <a:rPr lang="en-US" dirty="0"/>
              <a:t> was published in</a:t>
            </a:r>
          </a:p>
          <a:p>
            <a:pPr>
              <a:buNone/>
            </a:pPr>
            <a:r>
              <a:rPr lang="en-US" dirty="0"/>
              <a:t> 1532- five years after his death.</a:t>
            </a:r>
          </a:p>
          <a:p>
            <a:endParaRPr lang="en-US" dirty="0"/>
          </a:p>
        </p:txBody>
      </p:sp>
      <p:sp>
        <p:nvSpPr>
          <p:cNvPr id="3" name="Title 2"/>
          <p:cNvSpPr>
            <a:spLocks noGrp="1"/>
          </p:cNvSpPr>
          <p:nvPr>
            <p:ph type="title"/>
          </p:nvPr>
        </p:nvSpPr>
        <p:spPr/>
        <p:txBody>
          <a:bodyPr/>
          <a:lstStyle/>
          <a:p>
            <a:r>
              <a:rPr lang="en-US" dirty="0"/>
              <a:t>The end of Machiavelli</a:t>
            </a:r>
          </a:p>
        </p:txBody>
      </p:sp>
      <p:pic>
        <p:nvPicPr>
          <p:cNvPr id="5" name="Picture 4"/>
          <p:cNvPicPr>
            <a:picLocks noChangeAspect="1"/>
          </p:cNvPicPr>
          <p:nvPr/>
        </p:nvPicPr>
        <p:blipFill>
          <a:blip r:embed="rId2"/>
          <a:stretch>
            <a:fillRect/>
          </a:stretch>
        </p:blipFill>
        <p:spPr>
          <a:xfrm>
            <a:off x="5105400" y="3196788"/>
            <a:ext cx="3581400" cy="3378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Most of this book is written in the</a:t>
            </a:r>
          </a:p>
          <a:p>
            <a:pPr>
              <a:buNone/>
            </a:pPr>
            <a:r>
              <a:rPr lang="en-US" dirty="0"/>
              <a:t> first person.</a:t>
            </a:r>
          </a:p>
          <a:p>
            <a:r>
              <a:rPr lang="en-US" dirty="0"/>
              <a:t>Dedicatory letter- openly </a:t>
            </a:r>
          </a:p>
          <a:p>
            <a:pPr>
              <a:buNone/>
            </a:pPr>
            <a:r>
              <a:rPr lang="en-US" dirty="0"/>
              <a:t>addresses Lorenzo Medici</a:t>
            </a:r>
          </a:p>
          <a:p>
            <a:r>
              <a:rPr lang="en-US" dirty="0"/>
              <a:t>Often uses second person</a:t>
            </a:r>
          </a:p>
          <a:p>
            <a:r>
              <a:rPr lang="en-US" dirty="0"/>
              <a:t>Written in Italian</a:t>
            </a:r>
          </a:p>
          <a:p>
            <a:pPr>
              <a:buNone/>
            </a:pPr>
            <a:endParaRPr lang="en-US" dirty="0"/>
          </a:p>
          <a:p>
            <a:r>
              <a:rPr lang="en-US" dirty="0"/>
              <a:t>Meant to be logical: it starts with general types of political situations and examines them each for a few chapters before going on to a few specific issues.</a:t>
            </a:r>
          </a:p>
        </p:txBody>
      </p:sp>
      <p:sp>
        <p:nvSpPr>
          <p:cNvPr id="3" name="Title 2"/>
          <p:cNvSpPr>
            <a:spLocks noGrp="1"/>
          </p:cNvSpPr>
          <p:nvPr>
            <p:ph type="title"/>
          </p:nvPr>
        </p:nvSpPr>
        <p:spPr/>
        <p:txBody>
          <a:bodyPr/>
          <a:lstStyle/>
          <a:p>
            <a:r>
              <a:rPr lang="en-US" dirty="0"/>
              <a:t>Style  and Structure</a:t>
            </a:r>
          </a:p>
        </p:txBody>
      </p:sp>
      <p:pic>
        <p:nvPicPr>
          <p:cNvPr id="5" name="Picture 4"/>
          <p:cNvPicPr>
            <a:picLocks noChangeAspect="1"/>
          </p:cNvPicPr>
          <p:nvPr/>
        </p:nvPicPr>
        <p:blipFill>
          <a:blip r:embed="rId2"/>
          <a:stretch>
            <a:fillRect/>
          </a:stretch>
        </p:blipFill>
        <p:spPr>
          <a:xfrm>
            <a:off x="5918200" y="785283"/>
            <a:ext cx="2362200" cy="3441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book is written as a handbook.  It offers practical advice to a new prince or leader in how to gain, consolidate, and keep political power.</a:t>
            </a:r>
          </a:p>
          <a:p>
            <a:r>
              <a:rPr lang="en-US" dirty="0"/>
              <a:t>Prior to Machiavelli, political theorists judged a prince’s reign on how “moral” the prince was: did he go to church?  Did he sin?  Was he a good man?  Yet Machiavelli contends that it always being “good” doesn’t make you a good leader because the world isn’t good.  </a:t>
            </a:r>
          </a:p>
          <a:p>
            <a:r>
              <a:rPr lang="en-US" dirty="0"/>
              <a:t> He is very interested in how a prince is PERCEIVED by his subjects.  He must APPEAR  to be good- and that sometimes means something very differently.</a:t>
            </a:r>
          </a:p>
          <a:p>
            <a:pPr marL="0" indent="0">
              <a:buNone/>
            </a:pPr>
            <a:r>
              <a:rPr lang="en-US" dirty="0"/>
              <a:t>.</a:t>
            </a:r>
          </a:p>
        </p:txBody>
      </p:sp>
      <p:sp>
        <p:nvSpPr>
          <p:cNvPr id="3" name="Title 2"/>
          <p:cNvSpPr>
            <a:spLocks noGrp="1"/>
          </p:cNvSpPr>
          <p:nvPr>
            <p:ph type="title"/>
          </p:nvPr>
        </p:nvSpPr>
        <p:spPr/>
        <p:txBody>
          <a:bodyPr/>
          <a:lstStyle/>
          <a:p>
            <a:r>
              <a:rPr lang="en-US" dirty="0"/>
              <a:t>Themes- Politics</a:t>
            </a:r>
          </a:p>
        </p:txBody>
      </p:sp>
      <p:pic>
        <p:nvPicPr>
          <p:cNvPr id="4" name="Picture 3"/>
          <p:cNvPicPr>
            <a:picLocks noChangeAspect="1"/>
          </p:cNvPicPr>
          <p:nvPr/>
        </p:nvPicPr>
        <p:blipFill>
          <a:blip r:embed="rId2"/>
          <a:stretch>
            <a:fillRect/>
          </a:stretch>
        </p:blipFill>
        <p:spPr>
          <a:xfrm>
            <a:off x="4563927" y="348041"/>
            <a:ext cx="4122873" cy="112693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3">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365</TotalTime>
  <Words>1414</Words>
  <Application>Microsoft Macintosh PowerPoint</Application>
  <PresentationFormat>On-screen Show (4:3)</PresentationFormat>
  <Paragraphs>118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Constantia</vt:lpstr>
      <vt:lpstr>Wingdings 2</vt:lpstr>
      <vt:lpstr>Paper</vt:lpstr>
      <vt:lpstr>Machiavelli’s The Prince</vt:lpstr>
      <vt:lpstr>The World of Machiavelli</vt:lpstr>
      <vt:lpstr>Who was Macchiavelli?</vt:lpstr>
      <vt:lpstr>The Medici Family</vt:lpstr>
      <vt:lpstr>Medici Palace in Florence Italy</vt:lpstr>
      <vt:lpstr>Cesare Borgia</vt:lpstr>
      <vt:lpstr>The end of Machiavelli</vt:lpstr>
      <vt:lpstr>Style  and Structure</vt:lpstr>
      <vt:lpstr>Themes- Politics</vt:lpstr>
      <vt:lpstr>Machiavelli’s view of the world</vt:lpstr>
      <vt:lpstr>Does Machiavelli believe in tyranny or a republic?</vt:lpstr>
      <vt:lpstr>It’s controversial nature</vt:lpstr>
      <vt:lpstr>Fate, Chance and Virtue</vt:lpstr>
      <vt:lpstr>Deception</vt:lpstr>
      <vt:lpstr>Keeping Faith</vt:lpstr>
      <vt:lpstr>Why read The Prince?- Pick all that apply</vt:lpstr>
      <vt:lpstr>What’s his craziest piece of advice?</vt:lpstr>
      <vt:lpstr>Does his advice make sense?  If applied, would it be effective and build a peaceful society?</vt:lpstr>
    </vt:vector>
  </TitlesOfParts>
  <Company>Shelby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Machiavelli’s The Prince</dc:title>
  <dc:creator>Teacher</dc:creator>
  <cp:lastModifiedBy>Garry Shriver</cp:lastModifiedBy>
  <cp:revision>13</cp:revision>
  <cp:lastPrinted>2010-10-14T14:03:07Z</cp:lastPrinted>
  <dcterms:created xsi:type="dcterms:W3CDTF">2011-10-26T11:46:14Z</dcterms:created>
  <dcterms:modified xsi:type="dcterms:W3CDTF">2024-03-05T02:18:57Z</dcterms:modified>
</cp:coreProperties>
</file>